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7"/>
  </p:notesMasterIdLst>
  <p:sldIdLst>
    <p:sldId id="256" r:id="rId2"/>
    <p:sldId id="314" r:id="rId3"/>
    <p:sldId id="258" r:id="rId4"/>
    <p:sldId id="295" r:id="rId5"/>
    <p:sldId id="296" r:id="rId6"/>
    <p:sldId id="298" r:id="rId7"/>
    <p:sldId id="308" r:id="rId8"/>
    <p:sldId id="299" r:id="rId9"/>
    <p:sldId id="307" r:id="rId10"/>
    <p:sldId id="301" r:id="rId11"/>
    <p:sldId id="306" r:id="rId12"/>
    <p:sldId id="305" r:id="rId13"/>
    <p:sldId id="304" r:id="rId14"/>
    <p:sldId id="303" r:id="rId15"/>
    <p:sldId id="309" r:id="rId16"/>
    <p:sldId id="310" r:id="rId17"/>
    <p:sldId id="311" r:id="rId18"/>
    <p:sldId id="297" r:id="rId19"/>
    <p:sldId id="315" r:id="rId20"/>
    <p:sldId id="316" r:id="rId21"/>
    <p:sldId id="313" r:id="rId22"/>
    <p:sldId id="312" r:id="rId23"/>
    <p:sldId id="317" r:id="rId24"/>
    <p:sldId id="318" r:id="rId25"/>
    <p:sldId id="319" r:id="rId26"/>
  </p:sldIdLst>
  <p:sldSz cx="9144000" cy="5143500" type="screen16x9"/>
  <p:notesSz cx="6858000" cy="9144000"/>
  <p:defaultTextStyle>
    <a:lvl1pPr marL="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0" autoAdjust="0"/>
    <p:restoredTop sz="87621" autoAdjust="0"/>
  </p:normalViewPr>
  <p:slideViewPr>
    <p:cSldViewPr>
      <p:cViewPr varScale="1">
        <p:scale>
          <a:sx n="133" d="100"/>
          <a:sy n="133" d="100"/>
        </p:scale>
        <p:origin x="840" y="12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eg>
</file>

<file path=ppt/media/image11.gif>
</file>

<file path=ppt/media/image12.jpeg>
</file>

<file path=ppt/media/image13.jpeg>
</file>

<file path=ppt/media/image14.gif>
</file>

<file path=ppt/media/image15.gif>
</file>

<file path=ppt/media/image16.gif>
</file>

<file path=ppt/media/image17.jpg>
</file>

<file path=ppt/media/image2.gif>
</file>

<file path=ppt/media/image3.gif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0">
              <a:defRPr lang="ro-RO" sz="1200"/>
            </a:lvl1pPr>
            <a:extLst/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0">
              <a:defRPr lang="ro-RO" sz="1200"/>
            </a:lvl1pPr>
            <a:extLst/>
          </a:lstStyle>
          <a:p>
            <a:fld id="{A8ADFD5B-A66C-449C-B6E8-FB716D07777D}" type="datetimeFigureOut">
              <a:pPr/>
              <a:t>3/20/2017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ro-RO"/>
              <a:t>Clic pentru editare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0">
              <a:defRPr lang="ro-RO" sz="1200"/>
            </a:lvl1pPr>
            <a:extLst/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0">
              <a:defRPr lang="ro-RO" sz="1200"/>
            </a:lvl1pPr>
            <a:extLst/>
          </a:lstStyle>
          <a:p>
            <a:fld id="{CA5D3BF3-D352-46FC-8343-31F56E6730EA}" type="slidenum">
              <a:pPr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96167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</a:t>
            </a:fld>
            <a:endParaRPr lang="ro-RO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11</a:t>
            </a:fld>
            <a:endParaRPr lang="ro-RO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12</a:t>
            </a:fld>
            <a:endParaRPr lang="ro-RO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13</a:t>
            </a:fld>
            <a:endParaRPr lang="ro-RO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14</a:t>
            </a:fld>
            <a:endParaRPr lang="ro-RO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15</a:t>
            </a:fld>
            <a:endParaRPr lang="ro-RO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16</a:t>
            </a:fld>
            <a:endParaRPr lang="ro-RO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17</a:t>
            </a:fld>
            <a:endParaRPr lang="ro-RO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18</a:t>
            </a:fld>
            <a:endParaRPr lang="ro-RO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19</a:t>
            </a:fld>
            <a:endParaRPr lang="ro-RO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20</a:t>
            </a:fld>
            <a:endParaRPr lang="ro-RO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3</a:t>
            </a:fld>
            <a:endParaRPr lang="ro-RO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21</a:t>
            </a:fld>
            <a:endParaRPr lang="ro-RO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22</a:t>
            </a:fld>
            <a:endParaRPr lang="ro-RO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23</a:t>
            </a:fld>
            <a:endParaRPr lang="ro-RO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24</a:t>
            </a:fld>
            <a:endParaRPr lang="ro-RO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25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11439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4</a:t>
            </a:fld>
            <a:endParaRPr lang="ro-RO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5</a:t>
            </a:fld>
            <a:endParaRPr lang="ro-RO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6</a:t>
            </a:fld>
            <a:endParaRPr lang="ro-RO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7</a:t>
            </a:fld>
            <a:endParaRPr lang="ro-RO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8</a:t>
            </a:fld>
            <a:endParaRPr lang="ro-RO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9</a:t>
            </a:fld>
            <a:endParaRPr lang="ro-RO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10</a:t>
            </a:fld>
            <a:endParaRPr lang="ro-R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zitiv titl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478274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10" name="Rectangle 9"/>
          <p:cNvSpPr/>
          <p:nvPr/>
        </p:nvSpPr>
        <p:spPr>
          <a:xfrm>
            <a:off x="-9144" y="4539996"/>
            <a:ext cx="2249424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11" name="Rectangle 10"/>
          <p:cNvSpPr/>
          <p:nvPr/>
        </p:nvSpPr>
        <p:spPr>
          <a:xfrm>
            <a:off x="2359152" y="4533138"/>
            <a:ext cx="6784848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515100" cy="514350"/>
          </a:xfrm>
        </p:spPr>
        <p:txBody>
          <a:bodyPr anchor="ctr"/>
          <a:lstStyle>
            <a:lvl1pPr marL="0" indent="0" algn="l" eaLnBrk="1" latinLnBrk="0" hangingPunct="1">
              <a:buNone/>
              <a:defRPr kumimoji="0" lang="ro-RO" sz="2800">
                <a:solidFill>
                  <a:srgbClr val="FFFFFF"/>
                </a:solidFill>
              </a:defRPr>
            </a:lvl1pPr>
            <a:lvl2pPr marL="457200" indent="0" algn="ctr" eaLnBrk="1" latinLnBrk="0" hangingPunct="1">
              <a:buNone/>
            </a:lvl2pPr>
            <a:lvl3pPr marL="914400" indent="0" algn="ctr" eaLnBrk="1" latinLnBrk="0" hangingPunct="1">
              <a:buNone/>
            </a:lvl3pPr>
            <a:lvl4pPr marL="1371600" indent="0" algn="ctr" eaLnBrk="1" latinLnBrk="0" hangingPunct="1">
              <a:buNone/>
            </a:lvl4pPr>
            <a:lvl5pPr marL="1828800" indent="0" algn="ctr" eaLnBrk="1" latinLnBrk="0" hangingPunct="1">
              <a:buNone/>
            </a:lvl5pPr>
            <a:lvl6pPr marL="2286000" indent="0" algn="ctr" eaLnBrk="1" latinLnBrk="0" hangingPunct="1">
              <a:buNone/>
            </a:lvl6pPr>
            <a:lvl7pPr marL="2743200" indent="0" algn="ctr" eaLnBrk="1" latinLnBrk="0" hangingPunct="1">
              <a:buNone/>
            </a:lvl7pPr>
            <a:lvl8pPr marL="3200400" indent="0" algn="ctr" eaLnBrk="1" latinLnBrk="0" hangingPunct="1">
              <a:buNone/>
            </a:lvl8pPr>
            <a:lvl9pPr marL="3657600" indent="0" algn="ctr" eaLnBrk="1" latinLnBrk="0" hangingPunct="1">
              <a:buNone/>
            </a:lvl9pPr>
            <a:extLst/>
          </a:lstStyle>
          <a:p>
            <a:pPr eaLnBrk="1" latinLnBrk="0" hangingPunct="1"/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4551524"/>
            <a:ext cx="2057400" cy="514350"/>
          </a:xfrm>
        </p:spPr>
        <p:txBody>
          <a:bodyPr>
            <a:noAutofit/>
          </a:bodyPr>
          <a:lstStyle>
            <a:lvl1pPr algn="ctr" eaLnBrk="1" latinLnBrk="0" hangingPunct="1">
              <a:defRPr kumimoji="0" lang="ro-RO" sz="20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047E157E-8DCB-4F70-A0AF-5EB586A91DD4}" type="datetime1">
              <a:rPr kumimoji="0" lang="ro-RO">
                <a:solidFill>
                  <a:srgbClr val="FFFFFF"/>
                </a:solidFill>
              </a:rPr>
              <a:pPr algn="ctr"/>
              <a:t>20.03.2017</a:t>
            </a:fld>
            <a:endParaRPr kumimoji="0" lang="ro-RO" sz="200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177404"/>
            <a:ext cx="5867400" cy="273844"/>
          </a:xfrm>
        </p:spPr>
        <p:txBody>
          <a:bodyPr/>
          <a:lstStyle>
            <a:lvl1pPr algn="r" eaLnBrk="1" latinLnBrk="0" hangingPunct="1">
              <a:defRPr kumimoji="0" lang="ro-RO">
                <a:solidFill>
                  <a:schemeClr val="tx2"/>
                </a:solidFill>
              </a:defRPr>
            </a:lvl1pPr>
            <a:extLst/>
          </a:lstStyle>
          <a:p>
            <a:pPr algn="r"/>
            <a:endParaRPr kumimoji="0" lang="ro-RO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171450"/>
            <a:ext cx="838200" cy="285750"/>
          </a:xfrm>
        </p:spPr>
        <p:txBody>
          <a:bodyPr/>
          <a:lstStyle>
            <a:lvl1pPr eaLnBrk="1" latinLnBrk="0" hangingPunct="1">
              <a:defRPr kumimoji="0" lang="ro-RO">
                <a:solidFill>
                  <a:schemeClr val="tx2"/>
                </a:solidFill>
              </a:defRPr>
            </a:lvl1pPr>
            <a:extLst/>
          </a:lstStyle>
          <a:p>
            <a:fld id="{8F82E0A0-C266-4798-8C8F-B9F91E9DA37E}" type="slidenum">
              <a:rPr kumimoji="0" lang="ro-RO">
                <a:solidFill>
                  <a:schemeClr val="tx2"/>
                </a:solidFill>
              </a:rPr>
              <a:pPr/>
              <a:t>‹#›</a:t>
            </a:fld>
            <a:endParaRPr kumimoji="0" lang="ro-RO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>
            <a:spLocks noGrp="1"/>
          </p:cNvSpPr>
          <p:nvPr>
            <p:ph type="title"/>
          </p:nvPr>
        </p:nvSpPr>
        <p:spPr>
          <a:xfrm>
            <a:off x="2362200" y="2343150"/>
            <a:ext cx="6477000" cy="2038350"/>
          </a:xfrm>
        </p:spPr>
        <p:txBody>
          <a:bodyPr rtlCol="0" anchor="b"/>
          <a:lstStyle>
            <a:lvl1pPr eaLnBrk="1" latinLnBrk="0" hangingPunct="1">
              <a:defRPr kumimoji="0" lang="ro-RO" cap="all" baseline="0"/>
            </a:lvl1pPr>
            <a:extLst/>
          </a:lstStyle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spect particulariz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Rectangl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pPr/>
              <a:t>3/20/2017</a:t>
            </a:fld>
            <a:endParaRPr kumimoji="0" lang="ro-RO"/>
          </a:p>
        </p:txBody>
      </p:sp>
      <p:sp>
        <p:nvSpPr>
          <p:cNvPr id="4" name="Rectangl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ro-RO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kumimoji="0" lang="ro-RO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ro-RO"/>
          </a:p>
        </p:txBody>
      </p:sp>
      <p:sp>
        <p:nvSpPr>
          <p:cNvPr id="7" name="Rectangle 6"/>
          <p:cNvSpPr>
            <a:spLocks noGrp="1"/>
          </p:cNvSpPr>
          <p:nvPr>
            <p:ph sz="quarter" idx="13"/>
          </p:nvPr>
        </p:nvSpPr>
        <p:spPr>
          <a:xfrm>
            <a:off x="609600" y="1352550"/>
            <a:ext cx="8153400" cy="3276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ntet secțiun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7123113" cy="1254919"/>
          </a:xfrm>
        </p:spPr>
        <p:txBody>
          <a:bodyPr anchor="t"/>
          <a:lstStyle>
            <a:lvl1pPr eaLnBrk="1" latinLnBrk="0" hangingPunct="1">
              <a:buNone/>
              <a:defRPr kumimoji="0" lang="ro-RO" sz="2800">
                <a:solidFill>
                  <a:schemeClr val="tx2"/>
                </a:solidFill>
              </a:defRPr>
            </a:lvl1pPr>
            <a:lvl2pPr eaLnBrk="1" latinLnBrk="0" hangingPunct="1">
              <a:buNone/>
              <a:defRPr kumimoji="0" lang="ro-RO" sz="1800">
                <a:solidFill>
                  <a:schemeClr val="tx1">
                    <a:tint val="75000"/>
                  </a:schemeClr>
                </a:solidFill>
              </a:defRPr>
            </a:lvl2pPr>
            <a:lvl3pPr eaLnBrk="1" latinLnBrk="0" hangingPunct="1">
              <a:buNone/>
              <a:defRPr kumimoji="0" lang="ro-RO" sz="1600">
                <a:solidFill>
                  <a:schemeClr val="tx1">
                    <a:tint val="75000"/>
                  </a:schemeClr>
                </a:solidFill>
              </a:defRPr>
            </a:lvl3pPr>
            <a:lvl4pPr eaLnBrk="1" latinLnBrk="0" hangingPunct="1">
              <a:buNone/>
              <a:defRPr kumimoji="0" lang="ro-RO" sz="1400">
                <a:solidFill>
                  <a:schemeClr val="tx1">
                    <a:tint val="75000"/>
                  </a:schemeClr>
                </a:solidFill>
              </a:defRPr>
            </a:lvl4pPr>
            <a:lvl5pPr eaLnBrk="1" latinLnBrk="0" hangingPunct="1">
              <a:buNone/>
              <a:defRPr kumimoji="0" lang="ro-RO"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143000"/>
            <a:ext cx="9144000" cy="85725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8" name="Rectangle 7"/>
          <p:cNvSpPr/>
          <p:nvPr/>
        </p:nvSpPr>
        <p:spPr>
          <a:xfrm>
            <a:off x="0" y="1200150"/>
            <a:ext cx="1295400" cy="7429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9" name="Rectangle 8"/>
          <p:cNvSpPr/>
          <p:nvPr/>
        </p:nvSpPr>
        <p:spPr>
          <a:xfrm>
            <a:off x="1371600" y="1200150"/>
            <a:ext cx="7772400" cy="7429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1200150"/>
            <a:ext cx="7620000" cy="742950"/>
          </a:xfrm>
        </p:spPr>
        <p:txBody>
          <a:bodyPr/>
          <a:lstStyle>
            <a:lvl1pPr algn="l" eaLnBrk="1" latinLnBrk="0" hangingPunct="1">
              <a:buNone/>
              <a:defRPr kumimoji="0" lang="ro-RO" sz="4400" b="0" cap="none">
                <a:solidFill>
                  <a:srgbClr val="FFFFFF"/>
                </a:solidFill>
              </a:defRPr>
            </a:lvl1pPr>
            <a:extLst/>
          </a:lstStyle>
          <a:p>
            <a:r>
              <a:rPr kumimoji="0" lang="ro-RO"/>
              <a:t>Clic pentru editare stil titlu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9F07-3BC7-4570-B054-79111B0A380C}" type="datetime1">
              <a:pPr/>
              <a:t>3/20/2017</a:t>
            </a:fld>
            <a:endParaRPr kumimoji="0" lang="ro-RO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314450"/>
            <a:ext cx="1295400" cy="526257"/>
          </a:xfrm>
        </p:spPr>
        <p:txBody>
          <a:bodyPr>
            <a:noAutofit/>
          </a:bodyPr>
          <a:lstStyle>
            <a:lvl1pPr eaLnBrk="1" latinLnBrk="0" hangingPunct="1">
              <a:defRPr kumimoji="0" lang="ro-RO" sz="24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kumimoji="0" lang="ro-RO" sz="2400" b="1">
                <a:solidFill>
                  <a:srgbClr val="FFFFFF"/>
                </a:solidFill>
              </a:rPr>
              <a:pPr algn="ctr"/>
              <a:t>‹#›</a:t>
            </a:fld>
            <a:endParaRPr kumimoji="0" lang="ro-RO" sz="240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ro-RO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9600" y="1352551"/>
            <a:ext cx="3886200" cy="326862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844901" y="1352549"/>
            <a:ext cx="3886200" cy="3268625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4606EA6-EFEA-4C30-9264-4F9291A5780D}" type="datetime1">
              <a:pPr/>
              <a:t>3/20/2017</a:t>
            </a:fld>
            <a:endParaRPr kumimoji="0" lang="ro-RO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8F82E0A0-C266-4798-8C8F-B9F91E9DA37E}" type="slidenum">
              <a:rPr kumimoji="0" lang="ro-RO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ro-RO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ro-R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18110"/>
            <a:ext cx="8153400" cy="1005840"/>
          </a:xfrm>
        </p:spPr>
        <p:txBody>
          <a:bodyPr anchor="b"/>
          <a:lstStyle>
            <a:lvl1pPr eaLnBrk="1" latinLnBrk="0" hangingPunct="1">
              <a:defRPr kumimoji="0" lang="ro-RO"/>
            </a:lvl1pPr>
            <a:extLst/>
          </a:lstStyle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919818"/>
            <a:ext cx="3886200" cy="26289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919818"/>
            <a:ext cx="3886200" cy="26289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4606EA6-EFEA-4C30-9264-4F9291A5780D}" type="datetime1">
              <a:pPr/>
              <a:t>3/20/2017</a:t>
            </a:fld>
            <a:endParaRPr kumimoji="0" lang="ro-RO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8F82E0A0-C266-4798-8C8F-B9F91E9DA37E}" type="slidenum">
              <a:rPr kumimoji="0" lang="ro-RO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ro-RO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ro-RO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8"/>
          </p:nvPr>
        </p:nvSpPr>
        <p:spPr>
          <a:xfrm>
            <a:off x="609600" y="1362287"/>
            <a:ext cx="3886200" cy="530352"/>
          </a:xfrm>
          <a:solidFill>
            <a:schemeClr val="accent2"/>
          </a:solidFill>
        </p:spPr>
        <p:txBody>
          <a:bodyPr rtlCol="0" anchor="ctr"/>
          <a:lstStyle>
            <a:lvl1pPr eaLnBrk="1" latinLnBrk="0" hangingPunct="1">
              <a:buFontTx/>
              <a:buNone/>
              <a:defRPr kumimoji="0" lang="ro-RO" sz="2000" b="1">
                <a:solidFill>
                  <a:srgbClr val="FFFFFF"/>
                </a:solidFill>
              </a:defRPr>
            </a:lvl1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800600" y="1362287"/>
            <a:ext cx="3886200" cy="530352"/>
          </a:xfrm>
          <a:solidFill>
            <a:schemeClr val="accent4"/>
          </a:solidFill>
        </p:spPr>
        <p:txBody>
          <a:bodyPr rtlCol="0" anchor="ctr"/>
          <a:lstStyle>
            <a:lvl1pPr eaLnBrk="1" latinLnBrk="0" hangingPunct="1">
              <a:buFontTx/>
              <a:buNone/>
              <a:defRPr kumimoji="0" lang="ro-RO" sz="2000" b="1">
                <a:solidFill>
                  <a:srgbClr val="FFFFFF"/>
                </a:solidFill>
              </a:defRPr>
            </a:lvl1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ADB5D-B7A0-47E3-AD2D-B1A6F8614213}" type="datetime1">
              <a:pPr/>
              <a:t>3/20/2017</a:t>
            </a:fld>
            <a:endParaRPr kumimoji="0"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ro-RO"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kumimoji="0" lang="ro-RO">
                <a:solidFill>
                  <a:srgbClr val="FFFFFF"/>
                </a:solidFill>
              </a:rPr>
              <a:pPr/>
              <a:t>‹#›</a:t>
            </a:fld>
            <a:endParaRPr kumimoji="0" lang="ro-RO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68126-03FC-49C0-B9B8-2B561CCC3D90}" type="datetime1">
              <a:pPr/>
              <a:t>3/20/2017</a:t>
            </a:fld>
            <a:endParaRPr kumimoji="0"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686300"/>
            <a:ext cx="533400" cy="285750"/>
          </a:xfrm>
        </p:spPr>
        <p:txBody>
          <a:bodyPr/>
          <a:lstStyle>
            <a:lvl1pPr eaLnBrk="1" latinLnBrk="0" hangingPunct="1">
              <a:defRPr kumimoji="0" lang="ro-RO">
                <a:solidFill>
                  <a:schemeClr val="tx2"/>
                </a:solidFill>
              </a:defRPr>
            </a:lvl1pPr>
            <a:extLst/>
          </a:lstStyle>
          <a:p>
            <a:fld id="{A3F7CB7D-F184-43C7-B6FD-03D728E1BBFF}" type="slidenum">
              <a:rPr kumimoji="0" lang="ro-RO">
                <a:solidFill>
                  <a:schemeClr val="tx2"/>
                </a:solidFill>
              </a:rPr>
              <a:pPr/>
              <a:t>‹#›</a:t>
            </a:fld>
            <a:endParaRPr kumimoji="0" lang="ro-RO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</p:spPr>
        <p:txBody>
          <a:bodyPr anchor="b"/>
          <a:lstStyle>
            <a:lvl1pPr algn="l" eaLnBrk="1" latinLnBrk="0" hangingPunct="1">
              <a:buNone/>
              <a:defRPr kumimoji="0" lang="ro-RO" sz="4200" b="0"/>
            </a:lvl1pPr>
            <a:extLst/>
          </a:lstStyle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8198-4617-485E-9585-4840B69DBBA6}" type="datetime1">
              <a:pPr/>
              <a:t>3/20/2017</a:t>
            </a:fld>
            <a:endParaRPr kumimoji="0"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ro-RO"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kumimoji="0" lang="ro-RO">
                <a:solidFill>
                  <a:srgbClr val="FFFFFF"/>
                </a:solidFill>
              </a:rPr>
              <a:pPr/>
              <a:t>‹#›</a:t>
            </a:fld>
            <a:endParaRPr kumimoji="0" lang="ro-RO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28750"/>
            <a:ext cx="1600200" cy="31242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 eaLnBrk="1" latinLnBrk="0" hangingPunct="1">
              <a:spcAft>
                <a:spcPts val="1000"/>
              </a:spcAft>
              <a:buNone/>
              <a:defRPr kumimoji="0" lang="ro-RO" sz="1800"/>
            </a:lvl1pPr>
            <a:lvl2pPr eaLnBrk="1" latinLnBrk="0" hangingPunct="1">
              <a:buNone/>
              <a:defRPr kumimoji="0" lang="ro-RO" sz="1200"/>
            </a:lvl2pPr>
            <a:lvl3pPr eaLnBrk="1" latinLnBrk="0" hangingPunct="1">
              <a:buNone/>
              <a:defRPr kumimoji="0" lang="ro-RO" sz="1000"/>
            </a:lvl3pPr>
            <a:lvl4pPr eaLnBrk="1" latinLnBrk="0" hangingPunct="1">
              <a:buNone/>
              <a:defRPr kumimoji="0" lang="ro-RO" sz="900"/>
            </a:lvl4pPr>
            <a:lvl5pPr eaLnBrk="1" latinLnBrk="0" hangingPunct="1">
              <a:buNone/>
              <a:defRPr kumimoji="0" lang="ro-RO" sz="9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362200" y="1428750"/>
            <a:ext cx="6400800" cy="3200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ine cu legendă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7668" y="0"/>
            <a:ext cx="7586332" cy="3419856"/>
          </a:xfrm>
          <a:solidFill>
            <a:schemeClr val="tx2">
              <a:shade val="50000"/>
            </a:schemeClr>
          </a:solidFill>
          <a:ln>
            <a:noFill/>
          </a:ln>
        </p:spPr>
        <p:txBody>
          <a:bodyPr/>
          <a:lstStyle>
            <a:lvl1pPr eaLnBrk="1" latinLnBrk="0" hangingPunct="1">
              <a:buNone/>
              <a:defRPr kumimoji="0" lang="ro-RO"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ro-R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4114800"/>
            <a:ext cx="7315200" cy="514350"/>
          </a:xfrm>
        </p:spPr>
        <p:txBody>
          <a:bodyPr/>
          <a:lstStyle>
            <a:lvl1pPr marL="0" indent="0" eaLnBrk="1" latinLnBrk="0" hangingPunct="1">
              <a:buFontTx/>
              <a:buNone/>
              <a:defRPr kumimoji="0" lang="ro-RO" sz="1700"/>
            </a:lvl1pPr>
            <a:lvl2pPr eaLnBrk="1" latinLnBrk="0" hangingPunct="1">
              <a:buFontTx/>
              <a:buNone/>
              <a:defRPr kumimoji="0" lang="ro-RO" sz="1200"/>
            </a:lvl2pPr>
            <a:lvl3pPr eaLnBrk="1" latinLnBrk="0" hangingPunct="1">
              <a:buFontTx/>
              <a:buNone/>
              <a:defRPr kumimoji="0" lang="ro-RO" sz="1000"/>
            </a:lvl3pPr>
            <a:lvl4pPr eaLnBrk="1" latinLnBrk="0" hangingPunct="1">
              <a:buFontTx/>
              <a:buNone/>
              <a:defRPr kumimoji="0" lang="ro-RO" sz="900"/>
            </a:lvl4pPr>
            <a:lvl5pPr eaLnBrk="1" latinLnBrk="0" hangingPunct="1">
              <a:buFontTx/>
              <a:buNone/>
              <a:defRPr kumimoji="0" lang="ro-RO" sz="9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-9144" y="3429000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9" name="Rectangle 8"/>
          <p:cNvSpPr/>
          <p:nvPr/>
        </p:nvSpPr>
        <p:spPr>
          <a:xfrm>
            <a:off x="-9144" y="3497580"/>
            <a:ext cx="1463040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10" name="Rectangle 9"/>
          <p:cNvSpPr/>
          <p:nvPr/>
        </p:nvSpPr>
        <p:spPr>
          <a:xfrm>
            <a:off x="1545336" y="3490722"/>
            <a:ext cx="7589520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543300"/>
            <a:ext cx="7315200" cy="457200"/>
          </a:xfrm>
        </p:spPr>
        <p:txBody>
          <a:bodyPr anchor="ctr"/>
          <a:lstStyle>
            <a:lvl1pPr algn="l" eaLnBrk="1" latinLnBrk="0" hangingPunct="1">
              <a:buNone/>
              <a:defRPr kumimoji="0" lang="ro-RO" sz="2800" b="0">
                <a:solidFill>
                  <a:srgbClr val="FFFFFF"/>
                </a:solidFill>
              </a:defRPr>
            </a:lvl1pPr>
            <a:extLst/>
          </a:lstStyle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1447800" y="0"/>
            <a:ext cx="100584" cy="515035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4686300"/>
            <a:ext cx="2667000" cy="273844"/>
          </a:xfrm>
        </p:spPr>
        <p:txBody>
          <a:bodyPr rtlCol="0"/>
          <a:lstStyle/>
          <a:p>
            <a:fld id="{E4606EA6-EFEA-4C30-9264-4F9291A5780D}" type="datetime1">
              <a:pPr/>
              <a:t>3/20/2017</a:t>
            </a:fld>
            <a:endParaRPr kumimoji="0" lang="ro-RO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00437"/>
            <a:ext cx="1447800" cy="497684"/>
          </a:xfrm>
        </p:spPr>
        <p:txBody>
          <a:bodyPr rtlCol="0"/>
          <a:lstStyle>
            <a:lvl1pPr eaLnBrk="1" latinLnBrk="0" hangingPunct="1">
              <a:defRPr kumimoji="0" lang="ro-RO" sz="2800"/>
            </a:lvl1pPr>
            <a:extLst/>
          </a:lstStyle>
          <a:p>
            <a:pPr algn="ctr"/>
            <a:fld id="{8F82E0A0-C266-4798-8C8F-B9F91E9DA37E}" type="slidenum">
              <a:rPr kumimoji="0" lang="ro-RO" sz="2800" b="1">
                <a:solidFill>
                  <a:srgbClr val="FFFFFF"/>
                </a:solidFill>
              </a:rPr>
              <a:pPr algn="ctr"/>
              <a:t>‹#›</a:t>
            </a:fld>
            <a:endParaRPr kumimoji="0" lang="ro-RO" sz="280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4686155"/>
            <a:ext cx="4572000" cy="273844"/>
          </a:xfrm>
        </p:spPr>
        <p:txBody>
          <a:bodyPr rtlCol="0"/>
          <a:lstStyle/>
          <a:p>
            <a:endParaRPr kumimoji="0" lang="ro-RO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352550"/>
            <a:ext cx="8153400" cy="324231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4686300"/>
            <a:ext cx="2667000" cy="273844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lang="ro-RO" sz="1400">
                <a:solidFill>
                  <a:schemeClr val="tx2"/>
                </a:solidFill>
              </a:defRPr>
            </a:lvl1pPr>
            <a:extLst/>
          </a:lstStyle>
          <a:p>
            <a:fld id="{E4606EA6-EFEA-4C30-9264-4F9291A5780D}" type="datetime1">
              <a:pPr/>
              <a:t>3/20/2017</a:t>
            </a:fld>
            <a:endParaRPr kumimoji="0" lang="ro-RO" sz="140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1" y="4686155"/>
            <a:ext cx="5421083" cy="273844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lang="ro-RO" sz="1400">
                <a:solidFill>
                  <a:schemeClr val="tx2"/>
                </a:solidFill>
              </a:defRPr>
            </a:lvl1pPr>
            <a:extLst/>
          </a:lstStyle>
          <a:p>
            <a:pPr algn="r"/>
            <a:endParaRPr kumimoji="0" lang="ro-RO" sz="140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1095170"/>
            <a:ext cx="9144000" cy="24003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8" name="Rectangle 7"/>
          <p:cNvSpPr/>
          <p:nvPr/>
        </p:nvSpPr>
        <p:spPr>
          <a:xfrm>
            <a:off x="0" y="1129460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9" name="Rectangle 8"/>
          <p:cNvSpPr/>
          <p:nvPr/>
        </p:nvSpPr>
        <p:spPr>
          <a:xfrm>
            <a:off x="590550" y="1129460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123507"/>
            <a:ext cx="533400" cy="183357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lang="ro-RO" sz="1400" b="1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kumimoji="0" lang="ro-RO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ro-RO" sz="1400" b="1">
              <a:solidFill>
                <a:srgbClr val="FFFFFF"/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pPr eaLnBrk="1" latinLnBrk="0" hangingPunct="1"/>
            <a:r>
              <a:rPr kumimoji="0"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eaLnBrk="1" latinLnBrk="0" hangingPunct="1">
        <a:spcBef>
          <a:spcPct val="0"/>
        </a:spcBef>
        <a:buNone/>
        <a:defRPr kumimoji="0" lang="ro-RO" sz="4200" kern="1200">
          <a:solidFill>
            <a:schemeClr val="tx2"/>
          </a:solidFill>
          <a:latin typeface="+mj-lt"/>
          <a:ea typeface="+mj-ea"/>
          <a:cs typeface="+mj-cs"/>
        </a:defRPr>
      </a:lvl1pPr>
      <a:extLst/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lang="ro-RO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lang="ro-RO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lang="ro-RO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lang="ro-RO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lang="ro-RO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None/>
        <a:defRPr kumimoji="0" lang="ro-RO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lang="ro-RO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lang="ro-RO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lang="ro-RO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title"/>
          </p:nvPr>
        </p:nvSpPr>
        <p:spPr>
          <a:xfrm>
            <a:off x="0" y="2343150"/>
            <a:ext cx="8839200" cy="2038350"/>
          </a:xfrm>
        </p:spPr>
        <p:txBody>
          <a:bodyPr/>
          <a:lstStyle/>
          <a:p>
            <a:r>
              <a:rPr lang="ro-RO" smtClean="0"/>
              <a:t>REFACTORIZAREA </a:t>
            </a:r>
            <a:r>
              <a:rPr lang="ro-RO" dirty="0" smtClean="0"/>
              <a:t>(IDE)</a:t>
            </a:r>
            <a:endParaRPr lang="ro-RO" dirty="0"/>
          </a:p>
        </p:txBody>
      </p:sp>
      <p:sp>
        <p:nvSpPr>
          <p:cNvPr id="5" name="Rectangle 4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781800" cy="514350"/>
          </a:xfrm>
        </p:spPr>
        <p:txBody>
          <a:bodyPr>
            <a:normAutofit fontScale="32500" lnSpcReduction="20000"/>
          </a:bodyPr>
          <a:lstStyle/>
          <a:p>
            <a:r>
              <a:rPr lang="ro-RO" dirty="0" err="1" smtClean="0"/>
              <a:t>Alecsandru</a:t>
            </a:r>
            <a:r>
              <a:rPr lang="ro-RO" dirty="0" smtClean="0"/>
              <a:t> Florin Soare</a:t>
            </a:r>
          </a:p>
          <a:p>
            <a:r>
              <a:rPr lang="ro-RO" dirty="0" err="1" smtClean="0"/>
              <a:t>Gemini</a:t>
            </a:r>
            <a:r>
              <a:rPr lang="ro-RO" dirty="0" smtClean="0"/>
              <a:t> </a:t>
            </a:r>
            <a:r>
              <a:rPr lang="ro-RO" dirty="0" err="1" smtClean="0"/>
              <a:t>Solutions</a:t>
            </a:r>
            <a:r>
              <a:rPr lang="ro-RO" dirty="0" smtClean="0"/>
              <a:t>						http://geminisols.com</a:t>
            </a:r>
            <a:endParaRPr lang="ro-RO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Tehnici de </a:t>
            </a:r>
            <a:r>
              <a:rPr lang="ro-RO" dirty="0" err="1" smtClean="0"/>
              <a:t>refactorizare</a:t>
            </a:r>
            <a:r>
              <a:rPr lang="ro-RO" dirty="0" smtClean="0"/>
              <a:t> a codului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852792" cy="3675856"/>
          </a:xfrm>
        </p:spPr>
        <p:txBody>
          <a:bodyPr anchor="ctr">
            <a:normAutofit/>
          </a:bodyPr>
          <a:lstStyle/>
          <a:p>
            <a:pPr algn="just"/>
            <a:r>
              <a:rPr lang="ro-RO" sz="1600" dirty="0">
                <a:latin typeface="Century Gothic" panose="020B0502020202020204" pitchFamily="34" charset="0"/>
              </a:rPr>
              <a:t>Tehnici pentru „spargerea” codului în secțiuni logice distincte:</a:t>
            </a:r>
          </a:p>
          <a:p>
            <a:pPr lvl="1" algn="just"/>
            <a:r>
              <a:rPr lang="ro-RO" sz="1600" dirty="0">
                <a:latin typeface="Century Gothic" panose="020B0502020202020204" pitchFamily="34" charset="0"/>
              </a:rPr>
              <a:t>Componentizarea sau spargerea codului în </a:t>
            </a:r>
            <a:r>
              <a:rPr lang="ro-RO" sz="1600" dirty="0" smtClean="0">
                <a:latin typeface="Century Gothic" panose="020B0502020202020204" pitchFamily="34" charset="0"/>
              </a:rPr>
              <a:t>unități </a:t>
            </a:r>
            <a:r>
              <a:rPr lang="ro-RO" sz="1600" dirty="0">
                <a:latin typeface="Century Gothic" panose="020B0502020202020204" pitchFamily="34" charset="0"/>
              </a:rPr>
              <a:t>semantice reutilizabile reprezentate de </a:t>
            </a:r>
            <a:r>
              <a:rPr lang="ro-RO" sz="1600" dirty="0" smtClean="0">
                <a:latin typeface="Century Gothic" panose="020B0502020202020204" pitchFamily="34" charset="0"/>
              </a:rPr>
              <a:t>interfețe </a:t>
            </a:r>
            <a:r>
              <a:rPr lang="ro-RO" sz="1600" dirty="0">
                <a:latin typeface="Century Gothic" panose="020B0502020202020204" pitchFamily="34" charset="0"/>
              </a:rPr>
              <a:t>care sunt mai clare, mai bine definite și mai simplu de utilizat;</a:t>
            </a:r>
            <a:endParaRPr lang="en-US" sz="1600" dirty="0">
              <a:latin typeface="Century Gothic" panose="020B0502020202020204" pitchFamily="34" charset="0"/>
            </a:endParaRPr>
          </a:p>
          <a:p>
            <a:pPr lvl="1" algn="just"/>
            <a:endParaRPr lang="ro-RO" sz="1600" dirty="0">
              <a:latin typeface="Century Gothic" panose="020B0502020202020204" pitchFamily="34" charset="0"/>
            </a:endParaRPr>
          </a:p>
          <a:p>
            <a:pPr lvl="1" algn="just"/>
            <a:r>
              <a:rPr lang="ro-RO" sz="1600" dirty="0">
                <a:latin typeface="Century Gothic" panose="020B0502020202020204" pitchFamily="34" charset="0"/>
              </a:rPr>
              <a:t>Extract </a:t>
            </a:r>
            <a:r>
              <a:rPr lang="ro-RO" sz="1600" dirty="0" smtClean="0">
                <a:latin typeface="Century Gothic" panose="020B0502020202020204" pitchFamily="34" charset="0"/>
              </a:rPr>
              <a:t>class </a:t>
            </a:r>
            <a:r>
              <a:rPr lang="ro-RO" sz="1600" dirty="0">
                <a:latin typeface="Century Gothic" panose="020B0502020202020204" pitchFamily="34" charset="0"/>
              </a:rPr>
              <a:t>– mutarea unei părți de cod dintr-o clasă într-o clasă nouă;</a:t>
            </a:r>
            <a:endParaRPr lang="en-US" sz="1600" dirty="0">
              <a:latin typeface="Century Gothic" panose="020B0502020202020204" pitchFamily="34" charset="0"/>
            </a:endParaRPr>
          </a:p>
          <a:p>
            <a:pPr lvl="1" algn="just"/>
            <a:endParaRPr lang="ro-RO" sz="1600" dirty="0">
              <a:latin typeface="Century Gothic" panose="020B0502020202020204" pitchFamily="34" charset="0"/>
            </a:endParaRPr>
          </a:p>
          <a:p>
            <a:pPr lvl="1" algn="just"/>
            <a:r>
              <a:rPr lang="ro-RO" sz="1600" dirty="0">
                <a:latin typeface="Century Gothic" panose="020B0502020202020204" pitchFamily="34" charset="0"/>
              </a:rPr>
              <a:t>Extract </a:t>
            </a:r>
            <a:r>
              <a:rPr lang="ro-RO" sz="1600" dirty="0" smtClean="0">
                <a:latin typeface="Century Gothic" panose="020B0502020202020204" pitchFamily="34" charset="0"/>
              </a:rPr>
              <a:t>field/constant/method </a:t>
            </a:r>
            <a:r>
              <a:rPr lang="ro-RO" sz="1600" dirty="0">
                <a:latin typeface="Century Gothic" panose="020B0502020202020204" pitchFamily="34" charset="0"/>
              </a:rPr>
              <a:t>– extragerea unei valori (sau a unei </a:t>
            </a:r>
            <a:r>
              <a:rPr lang="ro-RO" sz="1600" dirty="0" smtClean="0">
                <a:latin typeface="Century Gothic" panose="020B0502020202020204" pitchFamily="34" charset="0"/>
              </a:rPr>
              <a:t>secțiuni </a:t>
            </a:r>
            <a:r>
              <a:rPr lang="ro-RO" sz="1600" dirty="0">
                <a:latin typeface="Century Gothic" panose="020B0502020202020204" pitchFamily="34" charset="0"/>
              </a:rPr>
              <a:t>de cod) care se repetă într-o nouă variabilă sau </a:t>
            </a:r>
            <a:r>
              <a:rPr lang="ro-RO" sz="1600" dirty="0" smtClean="0">
                <a:latin typeface="Century Gothic" panose="020B0502020202020204" pitchFamily="34" charset="0"/>
              </a:rPr>
              <a:t>funcție.</a:t>
            </a:r>
            <a:endParaRPr lang="ro-RO" sz="1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7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Android Studio: Extract constant</a:t>
            </a:r>
            <a:endParaRPr lang="ro-RO" dirty="0"/>
          </a:p>
        </p:txBody>
      </p:sp>
      <p:pic>
        <p:nvPicPr>
          <p:cNvPr id="6146" name="Picture 2" descr="extract constant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827" y="1488156"/>
            <a:ext cx="5019675" cy="3171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81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Android Studio: Extract </a:t>
            </a:r>
            <a:r>
              <a:rPr lang="ro-RO" dirty="0" err="1" smtClean="0"/>
              <a:t>field</a:t>
            </a:r>
            <a:endParaRPr lang="ro-RO" dirty="0"/>
          </a:p>
        </p:txBody>
      </p:sp>
      <p:pic>
        <p:nvPicPr>
          <p:cNvPr id="4098" name="Picture 2" descr="extract field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7890" y="1480914"/>
            <a:ext cx="432435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06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Android Studio: Extract </a:t>
            </a:r>
            <a:r>
              <a:rPr lang="ro-RO" dirty="0" err="1" smtClean="0"/>
              <a:t>Interface</a:t>
            </a:r>
            <a:endParaRPr lang="ro-RO" dirty="0"/>
          </a:p>
        </p:txBody>
      </p:sp>
      <p:pic>
        <p:nvPicPr>
          <p:cNvPr id="2050" name="Picture 2" descr="Imagini pentru extract interface refactoring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537" y="1347614"/>
            <a:ext cx="53721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066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Tehnici de </a:t>
            </a:r>
            <a:r>
              <a:rPr lang="ro-RO" dirty="0" err="1" smtClean="0"/>
              <a:t>refactorizare</a:t>
            </a:r>
            <a:r>
              <a:rPr lang="ro-RO" dirty="0" smtClean="0"/>
              <a:t> a codului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852792" cy="3675856"/>
          </a:xfrm>
        </p:spPr>
        <p:txBody>
          <a:bodyPr anchor="ctr">
            <a:normAutofit/>
          </a:bodyPr>
          <a:lstStyle/>
          <a:p>
            <a:pPr algn="just"/>
            <a:r>
              <a:rPr lang="ro-RO" sz="1600" dirty="0">
                <a:latin typeface="Century Gothic" panose="020B0502020202020204" pitchFamily="34" charset="0"/>
              </a:rPr>
              <a:t>Tehnici care permit creșterea gradului de abstractizare </a:t>
            </a:r>
            <a:r>
              <a:rPr lang="ro-RO" sz="1600" dirty="0" smtClean="0">
                <a:latin typeface="Century Gothic" panose="020B0502020202020204" pitchFamily="34" charset="0"/>
              </a:rPr>
              <a:t>a </a:t>
            </a:r>
            <a:r>
              <a:rPr lang="ro-RO" sz="1600" dirty="0">
                <a:latin typeface="Century Gothic" panose="020B0502020202020204" pitchFamily="34" charset="0"/>
              </a:rPr>
              <a:t>codului: </a:t>
            </a:r>
          </a:p>
          <a:p>
            <a:pPr lvl="1" algn="just"/>
            <a:r>
              <a:rPr lang="ro-RO" sz="1600" b="1" dirty="0">
                <a:latin typeface="Century Gothic" panose="020B0502020202020204" pitchFamily="34" charset="0"/>
              </a:rPr>
              <a:t>Encapsulate Field </a:t>
            </a:r>
            <a:r>
              <a:rPr lang="ro-RO" sz="1600" dirty="0">
                <a:latin typeface="Century Gothic" panose="020B0502020202020204" pitchFamily="34" charset="0"/>
              </a:rPr>
              <a:t>– așa cum îi spune și numele permite încapsularea unui câmp și forțează utilizatorul să folosească </a:t>
            </a:r>
            <a:r>
              <a:rPr lang="ro-RO" sz="1600" dirty="0" smtClean="0">
                <a:latin typeface="Century Gothic" panose="020B0502020202020204" pitchFamily="34" charset="0"/>
              </a:rPr>
              <a:t>accesori </a:t>
            </a:r>
            <a:r>
              <a:rPr lang="ro-RO" sz="1600" dirty="0">
                <a:latin typeface="Century Gothic" panose="020B0502020202020204" pitchFamily="34" charset="0"/>
              </a:rPr>
              <a:t>de tip getter și setter în locul accesării directe;</a:t>
            </a:r>
            <a:endParaRPr lang="en-US" sz="1600" dirty="0">
              <a:latin typeface="Century Gothic" panose="020B0502020202020204" pitchFamily="34" charset="0"/>
            </a:endParaRPr>
          </a:p>
          <a:p>
            <a:pPr lvl="1" algn="just"/>
            <a:endParaRPr lang="ro-RO" sz="1600" dirty="0">
              <a:latin typeface="Century Gothic" panose="020B0502020202020204" pitchFamily="34" charset="0"/>
            </a:endParaRPr>
          </a:p>
          <a:p>
            <a:pPr lvl="1" algn="just"/>
            <a:r>
              <a:rPr lang="ro-RO" sz="1600" b="1" dirty="0">
                <a:latin typeface="Century Gothic" panose="020B0502020202020204" pitchFamily="34" charset="0"/>
              </a:rPr>
              <a:t>Generalize type</a:t>
            </a:r>
            <a:r>
              <a:rPr lang="ro-RO" sz="1600" dirty="0">
                <a:latin typeface="Century Gothic" panose="020B0502020202020204" pitchFamily="34" charset="0"/>
              </a:rPr>
              <a:t> – permite, în anumite condiții schimbarea tipului de date al unui câmp cu un tip de date cu un grad de generalizare mai ridicat (de </a:t>
            </a:r>
            <a:r>
              <a:rPr lang="ro-RO" sz="1600" dirty="0" smtClean="0">
                <a:latin typeface="Century Gothic" panose="020B0502020202020204" pitchFamily="34" charset="0"/>
              </a:rPr>
              <a:t>exemplu: </a:t>
            </a:r>
            <a:r>
              <a:rPr lang="ro-RO" sz="1600" dirty="0">
                <a:latin typeface="Century Gothic" panose="020B0502020202020204" pitchFamily="34" charset="0"/>
              </a:rPr>
              <a:t>de la List la Collection);</a:t>
            </a:r>
          </a:p>
          <a:p>
            <a:pPr lvl="2" algn="just"/>
            <a:r>
              <a:rPr lang="ro-RO" sz="1600" dirty="0">
                <a:latin typeface="Century Gothic" panose="020B0502020202020204" pitchFamily="34" charset="0"/>
              </a:rPr>
              <a:t>Transformarea blocurilor </a:t>
            </a:r>
            <a:r>
              <a:rPr lang="ro-RO" sz="1600" dirty="0" smtClean="0">
                <a:latin typeface="Century Gothic" panose="020B0502020202020204" pitchFamily="34" charset="0"/>
              </a:rPr>
              <a:t>condiționale </a:t>
            </a:r>
            <a:r>
              <a:rPr lang="ro-RO" sz="1600" dirty="0">
                <a:latin typeface="Century Gothic" panose="020B0502020202020204" pitchFamily="34" charset="0"/>
              </a:rPr>
              <a:t>în metode (aplicarea polimorfismului);</a:t>
            </a:r>
          </a:p>
          <a:p>
            <a:pPr lvl="2" algn="just"/>
            <a:r>
              <a:rPr lang="ro-RO" sz="1600" dirty="0">
                <a:latin typeface="Century Gothic" panose="020B0502020202020204" pitchFamily="34" charset="0"/>
              </a:rPr>
              <a:t>Transformarea constructorilor în </a:t>
            </a:r>
            <a:r>
              <a:rPr lang="ro-RO" sz="1600" dirty="0" err="1">
                <a:latin typeface="Century Gothic" panose="020B0502020202020204" pitchFamily="34" charset="0"/>
              </a:rPr>
              <a:t>Factory</a:t>
            </a:r>
            <a:r>
              <a:rPr lang="ro-RO" sz="1600" dirty="0">
                <a:latin typeface="Century Gothic" panose="020B0502020202020204" pitchFamily="34" charset="0"/>
              </a:rPr>
              <a:t> sau </a:t>
            </a:r>
            <a:r>
              <a:rPr lang="ro-RO" sz="1600" dirty="0" err="1">
                <a:latin typeface="Century Gothic" panose="020B0502020202020204" pitchFamily="34" charset="0"/>
              </a:rPr>
              <a:t>Builder</a:t>
            </a:r>
            <a:r>
              <a:rPr lang="ro-RO" sz="1600" dirty="0">
                <a:latin typeface="Century Gothic" panose="020B0502020202020204" pitchFamily="34" charset="0"/>
              </a:rPr>
              <a:t> </a:t>
            </a:r>
            <a:r>
              <a:rPr lang="ro-RO" sz="1600" dirty="0" err="1">
                <a:latin typeface="Century Gothic" panose="020B0502020202020204" pitchFamily="34" charset="0"/>
              </a:rPr>
              <a:t>methods</a:t>
            </a:r>
            <a:r>
              <a:rPr lang="ro-RO" sz="1600" dirty="0">
                <a:latin typeface="Century Gothic" panose="020B0502020202020204" pitchFamily="34" charset="0"/>
              </a:rPr>
              <a:t> (vezi design </a:t>
            </a:r>
            <a:r>
              <a:rPr lang="ro-RO" sz="1600" dirty="0" err="1">
                <a:latin typeface="Century Gothic" panose="020B0502020202020204" pitchFamily="34" charset="0"/>
              </a:rPr>
              <a:t>patterns</a:t>
            </a:r>
            <a:r>
              <a:rPr lang="ro-RO" sz="1600" dirty="0">
                <a:latin typeface="Century Gothic" panose="020B0502020202020204" pitchFamily="34" charset="0"/>
              </a:rPr>
              <a:t>);</a:t>
            </a:r>
          </a:p>
          <a:p>
            <a:pPr lvl="2" algn="just"/>
            <a:r>
              <a:rPr lang="ro-RO" sz="1600" dirty="0">
                <a:latin typeface="Century Gothic" panose="020B0502020202020204" pitchFamily="34" charset="0"/>
              </a:rPr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401165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err="1" smtClean="0"/>
              <a:t>Xamarin</a:t>
            </a:r>
            <a:r>
              <a:rPr lang="ro-RO" dirty="0" smtClean="0"/>
              <a:t>: </a:t>
            </a:r>
            <a:r>
              <a:rPr lang="ro-RO" dirty="0" err="1" smtClean="0"/>
              <a:t>Encapsulate</a:t>
            </a:r>
            <a:r>
              <a:rPr lang="ro-RO" dirty="0" smtClean="0"/>
              <a:t> </a:t>
            </a:r>
            <a:r>
              <a:rPr lang="ro-RO" dirty="0" err="1" smtClean="0"/>
              <a:t>field</a:t>
            </a:r>
            <a:endParaRPr lang="ro-RO" dirty="0"/>
          </a:p>
        </p:txBody>
      </p:sp>
      <p:pic>
        <p:nvPicPr>
          <p:cNvPr id="9218" name="Picture 2" descr="Imagini pentru encapsulate field refactoring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462" y="1348705"/>
            <a:ext cx="565785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324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err="1" smtClean="0"/>
              <a:t>IntelliJ</a:t>
            </a:r>
            <a:r>
              <a:rPr lang="ro-RO" dirty="0" smtClean="0"/>
              <a:t>: </a:t>
            </a:r>
            <a:r>
              <a:rPr lang="ro-RO" dirty="0" err="1" smtClean="0"/>
              <a:t>Replace</a:t>
            </a:r>
            <a:r>
              <a:rPr lang="ro-RO" dirty="0" smtClean="0"/>
              <a:t> </a:t>
            </a:r>
            <a:r>
              <a:rPr lang="ro-RO" dirty="0" err="1" smtClean="0"/>
              <a:t>Constuctor</a:t>
            </a:r>
            <a:r>
              <a:rPr lang="ro-RO" dirty="0" smtClean="0"/>
              <a:t> </a:t>
            </a:r>
            <a:r>
              <a:rPr lang="ro-RO" dirty="0" err="1" smtClean="0"/>
              <a:t>with</a:t>
            </a:r>
            <a:r>
              <a:rPr lang="ro-RO" dirty="0" smtClean="0"/>
              <a:t> </a:t>
            </a:r>
            <a:r>
              <a:rPr lang="ro-RO" dirty="0" err="1" smtClean="0"/>
              <a:t>Factory</a:t>
            </a:r>
            <a:r>
              <a:rPr lang="ro-RO" dirty="0" smtClean="0"/>
              <a:t> </a:t>
            </a:r>
            <a:r>
              <a:rPr lang="ro-RO" dirty="0" err="1" smtClean="0"/>
              <a:t>Method</a:t>
            </a:r>
            <a:endParaRPr lang="ro-RO" dirty="0"/>
          </a:p>
        </p:txBody>
      </p:sp>
      <p:sp>
        <p:nvSpPr>
          <p:cNvPr id="6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4316288" cy="3675856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ro-RO" sz="1600" b="1" dirty="0" smtClean="0">
                <a:latin typeface="Century Gothic" panose="020B0502020202020204" pitchFamily="34" charset="0"/>
              </a:rPr>
              <a:t>Înainte</a:t>
            </a:r>
            <a:r>
              <a:rPr lang="ro-RO" sz="1600" dirty="0" smtClean="0">
                <a:latin typeface="Century Gothic" panose="020B0502020202020204" pitchFamily="34" charset="0"/>
              </a:rPr>
              <a:t>:</a:t>
            </a:r>
          </a:p>
          <a:p>
            <a:pPr marL="0" indent="0" algn="just">
              <a:buNone/>
            </a:pPr>
            <a:r>
              <a:rPr lang="ro-RO" sz="1600" dirty="0"/>
              <a:t>// File </a:t>
            </a:r>
            <a:r>
              <a:rPr lang="ro-RO" sz="1600" dirty="0" err="1" smtClean="0"/>
              <a:t>Class.java</a:t>
            </a:r>
            <a:endParaRPr lang="ro-RO" sz="1600" dirty="0" smtClean="0"/>
          </a:p>
          <a:p>
            <a:pPr marL="0" indent="0" algn="just">
              <a:buNone/>
            </a:pPr>
            <a:r>
              <a:rPr lang="ro-RO" sz="1600" dirty="0" smtClean="0"/>
              <a:t>public </a:t>
            </a:r>
            <a:r>
              <a:rPr lang="ro-RO" sz="1600" dirty="0" err="1"/>
              <a:t>class</a:t>
            </a:r>
            <a:r>
              <a:rPr lang="ro-RO" sz="1600" dirty="0"/>
              <a:t> </a:t>
            </a:r>
            <a:r>
              <a:rPr lang="ro-RO" sz="1600" dirty="0" err="1"/>
              <a:t>Class</a:t>
            </a:r>
            <a:r>
              <a:rPr lang="ro-RO" sz="1600" dirty="0"/>
              <a:t> </a:t>
            </a:r>
            <a:r>
              <a:rPr lang="ro-RO" sz="1600" dirty="0" smtClean="0"/>
              <a:t>{</a:t>
            </a:r>
          </a:p>
          <a:p>
            <a:pPr marL="0" indent="0" algn="just">
              <a:buNone/>
            </a:pPr>
            <a:r>
              <a:rPr lang="ro-RO" sz="1600" dirty="0"/>
              <a:t> </a:t>
            </a:r>
            <a:r>
              <a:rPr lang="ro-RO" sz="1600" dirty="0" smtClean="0"/>
              <a:t>   public </a:t>
            </a:r>
            <a:r>
              <a:rPr lang="ro-RO" sz="1600" dirty="0" err="1"/>
              <a:t>Class</a:t>
            </a:r>
            <a:r>
              <a:rPr lang="ro-RO" sz="1600" dirty="0"/>
              <a:t>(</a:t>
            </a:r>
            <a:r>
              <a:rPr lang="ro-RO" sz="1600" dirty="0" err="1"/>
              <a:t>String</a:t>
            </a:r>
            <a:r>
              <a:rPr lang="ro-RO" sz="1600" dirty="0"/>
              <a:t> s) { ... </a:t>
            </a:r>
            <a:r>
              <a:rPr lang="ro-RO" sz="1600" dirty="0" smtClean="0"/>
              <a:t>}</a:t>
            </a:r>
          </a:p>
          <a:p>
            <a:pPr marL="0" indent="0" algn="just">
              <a:buNone/>
            </a:pPr>
            <a:r>
              <a:rPr lang="ro-RO" sz="1600" dirty="0" smtClean="0"/>
              <a:t>}</a:t>
            </a:r>
          </a:p>
          <a:p>
            <a:pPr marL="0" indent="0" algn="just">
              <a:buNone/>
            </a:pPr>
            <a:r>
              <a:rPr lang="ro-RO" sz="1600" dirty="0" smtClean="0"/>
              <a:t> </a:t>
            </a:r>
            <a:r>
              <a:rPr lang="ro-RO" sz="1600" dirty="0"/>
              <a:t>// File </a:t>
            </a:r>
            <a:r>
              <a:rPr lang="ro-RO" sz="1600" dirty="0" err="1" smtClean="0"/>
              <a:t>AnotherClass.java</a:t>
            </a:r>
            <a:endParaRPr lang="ro-RO" sz="1600" dirty="0" smtClean="0"/>
          </a:p>
          <a:p>
            <a:pPr marL="0" indent="0" algn="just">
              <a:buNone/>
            </a:pPr>
            <a:r>
              <a:rPr lang="ro-RO" sz="1600" dirty="0" smtClean="0"/>
              <a:t>public </a:t>
            </a:r>
            <a:r>
              <a:rPr lang="ro-RO" sz="1600" dirty="0" err="1"/>
              <a:t>class</a:t>
            </a:r>
            <a:r>
              <a:rPr lang="ro-RO" sz="1600" dirty="0"/>
              <a:t> </a:t>
            </a:r>
            <a:r>
              <a:rPr lang="ro-RO" sz="1600" dirty="0" err="1"/>
              <a:t>AnotherClass</a:t>
            </a:r>
            <a:r>
              <a:rPr lang="ro-RO" sz="1600" dirty="0"/>
              <a:t> </a:t>
            </a:r>
            <a:r>
              <a:rPr lang="ro-RO" sz="1600" dirty="0" smtClean="0"/>
              <a:t>{</a:t>
            </a:r>
          </a:p>
          <a:p>
            <a:pPr marL="0" indent="0" algn="just">
              <a:buNone/>
            </a:pPr>
            <a:r>
              <a:rPr lang="ro-RO" sz="1600" dirty="0"/>
              <a:t>	</a:t>
            </a:r>
            <a:r>
              <a:rPr lang="ro-RO" sz="1600" dirty="0" smtClean="0"/>
              <a:t>public </a:t>
            </a:r>
            <a:r>
              <a:rPr lang="ro-RO" sz="1600" dirty="0" err="1"/>
              <a:t>void</a:t>
            </a:r>
            <a:r>
              <a:rPr lang="ro-RO" sz="1600" dirty="0"/>
              <a:t> </a:t>
            </a:r>
            <a:r>
              <a:rPr lang="ro-RO" sz="1600" dirty="0" err="1"/>
              <a:t>method</a:t>
            </a:r>
            <a:r>
              <a:rPr lang="ro-RO" sz="1600" dirty="0"/>
              <a:t>() </a:t>
            </a:r>
            <a:r>
              <a:rPr lang="ro-RO" sz="1600" dirty="0" smtClean="0"/>
              <a:t>{</a:t>
            </a:r>
          </a:p>
          <a:p>
            <a:pPr marL="0" indent="0" algn="just">
              <a:buNone/>
            </a:pPr>
            <a:r>
              <a:rPr lang="ro-RO" sz="1600" dirty="0"/>
              <a:t>	</a:t>
            </a:r>
            <a:r>
              <a:rPr lang="ro-RO" sz="1600" dirty="0" smtClean="0"/>
              <a:t>    </a:t>
            </a:r>
            <a:r>
              <a:rPr lang="ro-RO" sz="1600" dirty="0" err="1" smtClean="0"/>
              <a:t>Class</a:t>
            </a:r>
            <a:r>
              <a:rPr lang="ro-RO" sz="1600" dirty="0" smtClean="0"/>
              <a:t> </a:t>
            </a:r>
            <a:r>
              <a:rPr lang="ro-RO" sz="1600" dirty="0" err="1"/>
              <a:t>aClass</a:t>
            </a:r>
            <a:r>
              <a:rPr lang="ro-RO" sz="1600" dirty="0"/>
              <a:t> = </a:t>
            </a:r>
            <a:r>
              <a:rPr lang="ro-RO" sz="1600" dirty="0" err="1"/>
              <a:t>new</a:t>
            </a:r>
            <a:r>
              <a:rPr lang="ro-RO" sz="1600" dirty="0"/>
              <a:t> </a:t>
            </a:r>
            <a:r>
              <a:rPr lang="ro-RO" sz="1600" dirty="0" err="1"/>
              <a:t>Class</a:t>
            </a:r>
            <a:r>
              <a:rPr lang="ro-RO" sz="1600" dirty="0"/>
              <a:t>("</a:t>
            </a:r>
            <a:r>
              <a:rPr lang="ro-RO" sz="1600" dirty="0" err="1"/>
              <a:t>string</a:t>
            </a:r>
            <a:r>
              <a:rPr lang="ro-RO" sz="1600" dirty="0" smtClean="0"/>
              <a:t>");</a:t>
            </a:r>
          </a:p>
          <a:p>
            <a:pPr marL="0" indent="0" algn="just">
              <a:buNone/>
            </a:pPr>
            <a:r>
              <a:rPr lang="ro-RO" sz="1600" dirty="0"/>
              <a:t>	</a:t>
            </a:r>
            <a:r>
              <a:rPr lang="ro-RO" sz="1600" dirty="0" smtClean="0"/>
              <a:t>}</a:t>
            </a:r>
          </a:p>
          <a:p>
            <a:pPr marL="0" indent="0" algn="just">
              <a:buNone/>
            </a:pPr>
            <a:r>
              <a:rPr lang="ro-RO" sz="1600" dirty="0" smtClean="0"/>
              <a:t>}</a:t>
            </a:r>
            <a:endParaRPr lang="ro-RO" sz="1600" dirty="0">
              <a:latin typeface="Century Gothic" panose="020B0502020202020204" pitchFamily="34" charset="0"/>
            </a:endParaRPr>
          </a:p>
        </p:txBody>
      </p:sp>
      <p:sp>
        <p:nvSpPr>
          <p:cNvPr id="9" name="Rectangle 2"/>
          <p:cNvSpPr>
            <a:spLocks noGrp="1"/>
          </p:cNvSpPr>
          <p:nvPr>
            <p:ph sz="quarter" idx="13"/>
          </p:nvPr>
        </p:nvSpPr>
        <p:spPr>
          <a:xfrm>
            <a:off x="4716016" y="1347614"/>
            <a:ext cx="4316288" cy="3675856"/>
          </a:xfrm>
        </p:spPr>
        <p:txBody>
          <a:bodyPr anchor="ctr">
            <a:normAutofit fontScale="85000" lnSpcReduction="20000"/>
          </a:bodyPr>
          <a:lstStyle/>
          <a:p>
            <a:pPr marL="0" indent="0" algn="just">
              <a:buNone/>
            </a:pPr>
            <a:r>
              <a:rPr lang="ro-RO" sz="1600" b="1" dirty="0" smtClean="0">
                <a:latin typeface="Century Gothic" panose="020B0502020202020204" pitchFamily="34" charset="0"/>
              </a:rPr>
              <a:t>După</a:t>
            </a:r>
            <a:r>
              <a:rPr lang="ro-RO" sz="1600" dirty="0" smtClean="0">
                <a:latin typeface="Century Gothic" panose="020B0502020202020204" pitchFamily="34" charset="0"/>
              </a:rPr>
              <a:t>:</a:t>
            </a:r>
          </a:p>
          <a:p>
            <a:pPr marL="0" indent="0" algn="just">
              <a:buNone/>
            </a:pPr>
            <a:r>
              <a:rPr lang="ro-RO" sz="1600" dirty="0"/>
              <a:t>// File </a:t>
            </a:r>
            <a:r>
              <a:rPr lang="ro-RO" sz="1600" dirty="0" err="1" smtClean="0"/>
              <a:t>Class.java</a:t>
            </a:r>
            <a:endParaRPr lang="ro-RO" sz="1600" dirty="0" smtClean="0"/>
          </a:p>
          <a:p>
            <a:pPr marL="0" indent="0" algn="just">
              <a:buNone/>
            </a:pPr>
            <a:r>
              <a:rPr lang="ro-RO" sz="1600" dirty="0" smtClean="0"/>
              <a:t>public </a:t>
            </a:r>
            <a:r>
              <a:rPr lang="ro-RO" sz="1600" dirty="0" err="1"/>
              <a:t>class</a:t>
            </a:r>
            <a:r>
              <a:rPr lang="ro-RO" sz="1600" dirty="0"/>
              <a:t> </a:t>
            </a:r>
            <a:r>
              <a:rPr lang="ro-RO" sz="1600" dirty="0" err="1"/>
              <a:t>Class</a:t>
            </a:r>
            <a:r>
              <a:rPr lang="ro-RO" sz="1600" dirty="0"/>
              <a:t> </a:t>
            </a:r>
            <a:r>
              <a:rPr lang="ro-RO" sz="1600" dirty="0" smtClean="0"/>
              <a:t>{</a:t>
            </a:r>
          </a:p>
          <a:p>
            <a:pPr marL="0" indent="0" algn="just">
              <a:buNone/>
            </a:pPr>
            <a:r>
              <a:rPr lang="ro-RO" sz="1600" dirty="0"/>
              <a:t> </a:t>
            </a:r>
            <a:r>
              <a:rPr lang="ro-RO" sz="1600" dirty="0" smtClean="0"/>
              <a:t>   public </a:t>
            </a:r>
            <a:r>
              <a:rPr lang="ro-RO" sz="1600" dirty="0" err="1"/>
              <a:t>Class</a:t>
            </a:r>
            <a:r>
              <a:rPr lang="ro-RO" sz="1600" dirty="0"/>
              <a:t>(</a:t>
            </a:r>
            <a:r>
              <a:rPr lang="ro-RO" sz="1600" dirty="0" err="1"/>
              <a:t>String</a:t>
            </a:r>
            <a:r>
              <a:rPr lang="ro-RO" sz="1600" dirty="0"/>
              <a:t> s) { ... </a:t>
            </a:r>
            <a:r>
              <a:rPr lang="ro-RO" sz="1600" dirty="0" smtClean="0"/>
              <a:t>}</a:t>
            </a:r>
          </a:p>
          <a:p>
            <a:pPr marL="0" indent="0" algn="just">
              <a:buNone/>
            </a:pPr>
            <a:r>
              <a:rPr lang="ro-RO" sz="1600" dirty="0" smtClean="0"/>
              <a:t>    </a:t>
            </a:r>
            <a:r>
              <a:rPr lang="en-US" sz="1600" dirty="0" smtClean="0"/>
              <a:t>public </a:t>
            </a:r>
            <a:r>
              <a:rPr lang="en-US" sz="1600" dirty="0"/>
              <a:t>static </a:t>
            </a:r>
            <a:r>
              <a:rPr lang="en-US" sz="1600" dirty="0" err="1"/>
              <a:t>createClass</a:t>
            </a:r>
            <a:r>
              <a:rPr lang="en-US" sz="1600" dirty="0"/>
              <a:t>(String s) </a:t>
            </a:r>
            <a:r>
              <a:rPr lang="en-US" sz="1600" dirty="0" smtClean="0"/>
              <a:t>{</a:t>
            </a:r>
            <a:endParaRPr lang="ro-RO" sz="1600" dirty="0" smtClean="0"/>
          </a:p>
          <a:p>
            <a:pPr marL="0" indent="0" algn="just">
              <a:buNone/>
            </a:pPr>
            <a:r>
              <a:rPr lang="ro-RO" sz="1600" dirty="0"/>
              <a:t>	</a:t>
            </a:r>
            <a:r>
              <a:rPr lang="en-US" sz="1600" dirty="0" smtClean="0"/>
              <a:t>return </a:t>
            </a:r>
            <a:r>
              <a:rPr lang="en-US" sz="1600" dirty="0"/>
              <a:t>new Class(s); </a:t>
            </a:r>
            <a:endParaRPr lang="ro-RO" sz="1600" dirty="0" smtClean="0"/>
          </a:p>
          <a:p>
            <a:pPr marL="0" indent="0" algn="just">
              <a:buNone/>
            </a:pPr>
            <a:r>
              <a:rPr lang="ro-RO" sz="1600" dirty="0"/>
              <a:t> </a:t>
            </a:r>
            <a:r>
              <a:rPr lang="ro-RO" sz="1600" dirty="0" smtClean="0"/>
              <a:t>   </a:t>
            </a:r>
            <a:r>
              <a:rPr lang="en-US" sz="1600" dirty="0" smtClean="0"/>
              <a:t>}</a:t>
            </a:r>
            <a:endParaRPr lang="ro-RO" sz="1600" dirty="0" smtClean="0"/>
          </a:p>
          <a:p>
            <a:pPr marL="0" indent="0" algn="just">
              <a:buNone/>
            </a:pPr>
            <a:r>
              <a:rPr lang="ro-RO" sz="1600" dirty="0" smtClean="0"/>
              <a:t>}</a:t>
            </a:r>
          </a:p>
          <a:p>
            <a:pPr marL="0" indent="0" algn="just">
              <a:buNone/>
            </a:pPr>
            <a:r>
              <a:rPr lang="ro-RO" sz="1600" dirty="0" smtClean="0"/>
              <a:t> </a:t>
            </a:r>
            <a:r>
              <a:rPr lang="ro-RO" sz="1600" dirty="0"/>
              <a:t>// File </a:t>
            </a:r>
            <a:r>
              <a:rPr lang="ro-RO" sz="1600" dirty="0" err="1" smtClean="0"/>
              <a:t>AnotherClass.java</a:t>
            </a:r>
            <a:endParaRPr lang="ro-RO" sz="1600" dirty="0" smtClean="0"/>
          </a:p>
          <a:p>
            <a:pPr marL="0" indent="0" algn="just">
              <a:buNone/>
            </a:pPr>
            <a:r>
              <a:rPr lang="ro-RO" sz="1600" dirty="0" smtClean="0"/>
              <a:t>public </a:t>
            </a:r>
            <a:r>
              <a:rPr lang="ro-RO" sz="1600" dirty="0" err="1"/>
              <a:t>class</a:t>
            </a:r>
            <a:r>
              <a:rPr lang="ro-RO" sz="1600" dirty="0"/>
              <a:t> </a:t>
            </a:r>
            <a:r>
              <a:rPr lang="ro-RO" sz="1600" dirty="0" err="1"/>
              <a:t>AnotherClass</a:t>
            </a:r>
            <a:r>
              <a:rPr lang="ro-RO" sz="1600" dirty="0"/>
              <a:t> </a:t>
            </a:r>
            <a:r>
              <a:rPr lang="ro-RO" sz="1600" dirty="0" smtClean="0"/>
              <a:t>{</a:t>
            </a:r>
          </a:p>
          <a:p>
            <a:pPr marL="0" indent="0" algn="just">
              <a:buNone/>
            </a:pPr>
            <a:r>
              <a:rPr lang="ro-RO" sz="1600" dirty="0"/>
              <a:t>	</a:t>
            </a:r>
            <a:r>
              <a:rPr lang="ro-RO" sz="1600" dirty="0" smtClean="0"/>
              <a:t>public </a:t>
            </a:r>
            <a:r>
              <a:rPr lang="ro-RO" sz="1600" dirty="0" err="1"/>
              <a:t>void</a:t>
            </a:r>
            <a:r>
              <a:rPr lang="ro-RO" sz="1600" dirty="0"/>
              <a:t> </a:t>
            </a:r>
            <a:r>
              <a:rPr lang="ro-RO" sz="1600" dirty="0" err="1"/>
              <a:t>method</a:t>
            </a:r>
            <a:r>
              <a:rPr lang="ro-RO" sz="1600" dirty="0"/>
              <a:t>() </a:t>
            </a:r>
            <a:r>
              <a:rPr lang="ro-RO" sz="1600" dirty="0" smtClean="0"/>
              <a:t>{</a:t>
            </a:r>
          </a:p>
          <a:p>
            <a:pPr marL="0" indent="0" algn="just">
              <a:buNone/>
            </a:pPr>
            <a:r>
              <a:rPr lang="ro-RO" sz="1600" dirty="0"/>
              <a:t>	</a:t>
            </a:r>
            <a:r>
              <a:rPr lang="ro-RO" sz="1600" dirty="0" smtClean="0"/>
              <a:t>    </a:t>
            </a:r>
            <a:r>
              <a:rPr lang="ro-RO" sz="1600" dirty="0" err="1" smtClean="0"/>
              <a:t>Class</a:t>
            </a:r>
            <a:r>
              <a:rPr lang="ro-RO" sz="1600" dirty="0" smtClean="0"/>
              <a:t> </a:t>
            </a:r>
            <a:r>
              <a:rPr lang="ro-RO" sz="1600" dirty="0" err="1"/>
              <a:t>aClass</a:t>
            </a:r>
            <a:r>
              <a:rPr lang="ro-RO" sz="1600" dirty="0"/>
              <a:t> = </a:t>
            </a:r>
            <a:r>
              <a:rPr lang="ro-RO" sz="1600" dirty="0" err="1"/>
              <a:t>Class.createClass</a:t>
            </a:r>
            <a:r>
              <a:rPr lang="ro-RO" sz="1600" dirty="0"/>
              <a:t>("</a:t>
            </a:r>
            <a:r>
              <a:rPr lang="ro-RO" sz="1600" dirty="0" err="1"/>
              <a:t>string</a:t>
            </a:r>
            <a:r>
              <a:rPr lang="ro-RO" sz="1600" dirty="0"/>
              <a:t>");</a:t>
            </a:r>
            <a:endParaRPr lang="ro-RO" sz="1600" dirty="0" smtClean="0"/>
          </a:p>
          <a:p>
            <a:pPr marL="0" indent="0" algn="just">
              <a:buNone/>
            </a:pPr>
            <a:r>
              <a:rPr lang="ro-RO" sz="1600" dirty="0"/>
              <a:t>	</a:t>
            </a:r>
            <a:r>
              <a:rPr lang="ro-RO" sz="1600" dirty="0" smtClean="0"/>
              <a:t>}</a:t>
            </a:r>
          </a:p>
          <a:p>
            <a:pPr marL="0" indent="0" algn="just">
              <a:buNone/>
            </a:pPr>
            <a:r>
              <a:rPr lang="ro-RO" sz="1600" dirty="0" smtClean="0"/>
              <a:t>}</a:t>
            </a:r>
            <a:endParaRPr lang="ro-RO" sz="1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57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Bune practici pentru </a:t>
            </a:r>
            <a:r>
              <a:rPr lang="ro-RO" dirty="0" err="1" smtClean="0"/>
              <a:t>refactorizare</a:t>
            </a:r>
            <a:endParaRPr lang="ro-RO" dirty="0"/>
          </a:p>
        </p:txBody>
      </p:sp>
      <p:pic>
        <p:nvPicPr>
          <p:cNvPr id="11266" name="Picture 2" descr="Imagini pentru type refactoring animated 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348705"/>
            <a:ext cx="561975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76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Bune practici pentru </a:t>
            </a:r>
            <a:r>
              <a:rPr lang="ro-RO" dirty="0" err="1" smtClean="0"/>
              <a:t>refactorizare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852792" cy="3675856"/>
          </a:xfrm>
        </p:spPr>
        <p:txBody>
          <a:bodyPr anchor="ctr"/>
          <a:lstStyle/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Restaurează codul inițial atunci când refactorizarea eșuează (folosind un version control system</a:t>
            </a:r>
            <a:r>
              <a:rPr lang="ro-RO" sz="1600" dirty="0" smtClean="0">
                <a:latin typeface="Century Gothic" panose="020B0502020202020204" pitchFamily="34" charset="0"/>
              </a:rPr>
              <a:t>)</a:t>
            </a:r>
            <a:endParaRPr lang="ro-RO" sz="1600" dirty="0" smtClean="0">
              <a:latin typeface="Century Gothic" panose="020B0502020202020204" pitchFamily="34" charset="0"/>
            </a:endParaRP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Creează-ți un scenariu de testare (sau mai bine, o întreagă suită de teste) înainte de a realiza prima operație de </a:t>
            </a:r>
            <a:r>
              <a:rPr lang="ro-RO" sz="1600" dirty="0" err="1" smtClean="0">
                <a:latin typeface="Century Gothic" panose="020B0502020202020204" pitchFamily="34" charset="0"/>
              </a:rPr>
              <a:t>refactorizare</a:t>
            </a:r>
            <a:endParaRPr lang="ro-RO" sz="1600" dirty="0" smtClean="0">
              <a:latin typeface="Century Gothic" panose="020B0502020202020204" pitchFamily="34" charset="0"/>
            </a:endParaRPr>
          </a:p>
          <a:p>
            <a:pPr marL="274320" lvl="1" algn="just"/>
            <a:r>
              <a:rPr lang="ro-RO" sz="1600" dirty="0" err="1" smtClean="0">
                <a:latin typeface="Century Gothic" panose="020B0502020202020204" pitchFamily="34" charset="0"/>
              </a:rPr>
              <a:t>Refactorizează</a:t>
            </a:r>
            <a:r>
              <a:rPr lang="ro-RO" sz="1600" dirty="0" smtClean="0">
                <a:latin typeface="Century Gothic" panose="020B0502020202020204" pitchFamily="34" charset="0"/>
              </a:rPr>
              <a:t> în pași cât mai mici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Testează modificările după fiecare </a:t>
            </a:r>
            <a:r>
              <a:rPr lang="ro-RO" sz="1600" dirty="0" err="1" smtClean="0">
                <a:latin typeface="Century Gothic" panose="020B0502020202020204" pitchFamily="34" charset="0"/>
              </a:rPr>
              <a:t>refactorizare</a:t>
            </a:r>
            <a:endParaRPr lang="ro-RO" sz="1600" dirty="0" smtClean="0">
              <a:latin typeface="Century Gothic" panose="020B0502020202020204" pitchFamily="34" charset="0"/>
            </a:endParaRPr>
          </a:p>
          <a:p>
            <a:pPr marL="274320" lvl="1" algn="just"/>
            <a:r>
              <a:rPr lang="ro-RO" sz="1600" dirty="0" err="1" smtClean="0">
                <a:latin typeface="Century Gothic" panose="020B0502020202020204" pitchFamily="34" charset="0"/>
              </a:rPr>
              <a:t>Refactorizează</a:t>
            </a:r>
            <a:r>
              <a:rPr lang="ro-RO" sz="1600" dirty="0" smtClean="0">
                <a:latin typeface="Century Gothic" panose="020B0502020202020204" pitchFamily="34" charset="0"/>
              </a:rPr>
              <a:t> codul automat (folosind un IDE) și nu </a:t>
            </a:r>
            <a:r>
              <a:rPr lang="ro-RO" sz="1600" dirty="0" err="1" smtClean="0">
                <a:latin typeface="Century Gothic" panose="020B0502020202020204" pitchFamily="34" charset="0"/>
              </a:rPr>
              <a:t>refactoriza</a:t>
            </a:r>
            <a:r>
              <a:rPr lang="ro-RO" sz="1600" dirty="0" smtClean="0">
                <a:latin typeface="Century Gothic" panose="020B0502020202020204" pitchFamily="34" charset="0"/>
              </a:rPr>
              <a:t> manual decât în situații excepționale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Nu combina în același pas </a:t>
            </a:r>
            <a:r>
              <a:rPr lang="ro-RO" sz="1600" dirty="0" err="1" smtClean="0">
                <a:latin typeface="Century Gothic" panose="020B0502020202020204" pitchFamily="34" charset="0"/>
              </a:rPr>
              <a:t>refactorizarea</a:t>
            </a:r>
            <a:r>
              <a:rPr lang="ro-RO" sz="1600" dirty="0" smtClean="0">
                <a:latin typeface="Century Gothic" panose="020B0502020202020204" pitchFamily="34" charset="0"/>
              </a:rPr>
              <a:t> cu </a:t>
            </a:r>
            <a:r>
              <a:rPr lang="ro-RO" sz="1600" dirty="0" err="1" smtClean="0">
                <a:latin typeface="Century Gothic" panose="020B0502020202020204" pitchFamily="34" charset="0"/>
              </a:rPr>
              <a:t>bug-fixing-ul</a:t>
            </a:r>
            <a:r>
              <a:rPr lang="ro-RO" sz="1600" dirty="0" smtClean="0">
                <a:latin typeface="Century Gothic" panose="020B0502020202020204" pitchFamily="34" charset="0"/>
              </a:rPr>
              <a:t> și/sau cu extinderea funcționalității</a:t>
            </a:r>
          </a:p>
          <a:p>
            <a:pPr marL="274320" lvl="1" algn="just"/>
            <a:endParaRPr lang="ro-RO" sz="1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71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274320" lvl="1"/>
            <a:r>
              <a:rPr lang="ro-RO" sz="2800" dirty="0" smtClean="0">
                <a:latin typeface="+mj-lt"/>
              </a:rPr>
              <a:t>Restaurează codul inițial atunci când </a:t>
            </a:r>
            <a:r>
              <a:rPr lang="ro-RO" sz="2800" dirty="0" err="1" smtClean="0">
                <a:latin typeface="+mj-lt"/>
              </a:rPr>
              <a:t>refactorizarea</a:t>
            </a:r>
            <a:r>
              <a:rPr lang="ro-RO" sz="2800" dirty="0" smtClean="0">
                <a:latin typeface="+mj-lt"/>
              </a:rPr>
              <a:t> eșuează (folosind un </a:t>
            </a:r>
            <a:r>
              <a:rPr lang="ro-RO" sz="2800" dirty="0" err="1" smtClean="0">
                <a:latin typeface="+mj-lt"/>
              </a:rPr>
              <a:t>version</a:t>
            </a:r>
            <a:r>
              <a:rPr lang="ro-RO" sz="2800" dirty="0" smtClean="0">
                <a:latin typeface="+mj-lt"/>
              </a:rPr>
              <a:t> control </a:t>
            </a:r>
            <a:r>
              <a:rPr lang="ro-RO" sz="2800" dirty="0" err="1" smtClean="0">
                <a:latin typeface="+mj-lt"/>
              </a:rPr>
              <a:t>system</a:t>
            </a:r>
            <a:r>
              <a:rPr lang="ro-RO" sz="2800" dirty="0" smtClean="0">
                <a:latin typeface="+mj-lt"/>
              </a:rPr>
              <a:t>)</a:t>
            </a:r>
          </a:p>
        </p:txBody>
      </p:sp>
      <p:pic>
        <p:nvPicPr>
          <p:cNvPr id="15364" name="Picture 4" descr="Imagini pentru type refactoring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118" y="1695425"/>
            <a:ext cx="306705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9410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 smtClean="0"/>
              <a:t>Refactorizare</a:t>
            </a:r>
            <a:endParaRPr lang="ro-RO" dirty="0"/>
          </a:p>
        </p:txBody>
      </p:sp>
      <p:pic>
        <p:nvPicPr>
          <p:cNvPr id="12292" name="Picture 4" descr="Imagini pentru type refactoring animated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908025"/>
            <a:ext cx="4572000" cy="224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15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274320" lvl="1"/>
            <a:r>
              <a:rPr lang="ro-RO" sz="2800" dirty="0">
                <a:latin typeface="+mj-lt"/>
              </a:rPr>
              <a:t>Creează-ți o suită de teste înainte de a realiza prima operație de </a:t>
            </a:r>
            <a:r>
              <a:rPr lang="ro-RO" sz="2800" dirty="0" err="1">
                <a:latin typeface="+mj-lt"/>
              </a:rPr>
              <a:t>refactorizare</a:t>
            </a:r>
            <a:endParaRPr lang="ro-RO" sz="2800" dirty="0" smtClean="0">
              <a:latin typeface="+mj-lt"/>
            </a:endParaRPr>
          </a:p>
        </p:txBody>
      </p:sp>
      <p:pic>
        <p:nvPicPr>
          <p:cNvPr id="15362" name="Picture 2" descr="Imagine similar&amp;abreve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006" y="1592932"/>
            <a:ext cx="4667250" cy="30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05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err="1" smtClean="0"/>
              <a:t>Refactorizează</a:t>
            </a:r>
            <a:r>
              <a:rPr lang="ro-RO" dirty="0" smtClean="0"/>
              <a:t> în pași cât mai mici</a:t>
            </a:r>
            <a:endParaRPr lang="ro-RO" dirty="0"/>
          </a:p>
        </p:txBody>
      </p:sp>
      <p:pic>
        <p:nvPicPr>
          <p:cNvPr id="13314" name="Picture 2" descr="Imagini pentru type refactoring animated 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655" y="1348705"/>
            <a:ext cx="50006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54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Testează modificările după fiecare </a:t>
            </a:r>
            <a:r>
              <a:rPr lang="ro-RO" dirty="0" err="1" smtClean="0"/>
              <a:t>refactorizare</a:t>
            </a:r>
            <a:endParaRPr lang="ro-RO" dirty="0"/>
          </a:p>
        </p:txBody>
      </p:sp>
      <p:pic>
        <p:nvPicPr>
          <p:cNvPr id="14338" name="Picture 2" descr="Imagini pentru code refactoring without test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9790" y="1842491"/>
            <a:ext cx="4362450" cy="245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54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274320" lvl="1"/>
            <a:r>
              <a:rPr lang="ro-RO" sz="2800" dirty="0" err="1" smtClean="0">
                <a:latin typeface="+mj-lt"/>
              </a:rPr>
              <a:t>Refactorizează</a:t>
            </a:r>
            <a:r>
              <a:rPr lang="ro-RO" sz="2800" dirty="0" smtClean="0">
                <a:latin typeface="+mj-lt"/>
              </a:rPr>
              <a:t> codul automat (folosind un IDE) și nu </a:t>
            </a:r>
            <a:r>
              <a:rPr lang="ro-RO" sz="2800" dirty="0" err="1" smtClean="0">
                <a:latin typeface="+mj-lt"/>
              </a:rPr>
              <a:t>refactoriza</a:t>
            </a:r>
            <a:r>
              <a:rPr lang="ro-RO" sz="2800" dirty="0" smtClean="0">
                <a:latin typeface="+mj-lt"/>
              </a:rPr>
              <a:t> manual decât în situații excepționale</a:t>
            </a:r>
          </a:p>
        </p:txBody>
      </p:sp>
      <p:pic>
        <p:nvPicPr>
          <p:cNvPr id="16386" name="Picture 2" descr="Industrial orange peeler  gif, crazy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764" y="1476722"/>
            <a:ext cx="4762500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861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274320" lvl="1"/>
            <a:r>
              <a:rPr lang="ro-RO" sz="2800" dirty="0" smtClean="0">
                <a:latin typeface="+mj-lt"/>
              </a:rPr>
              <a:t>Nu combina în același pas </a:t>
            </a:r>
            <a:r>
              <a:rPr lang="ro-RO" sz="2800" dirty="0" err="1" smtClean="0">
                <a:latin typeface="+mj-lt"/>
              </a:rPr>
              <a:t>refactorizarea</a:t>
            </a:r>
            <a:r>
              <a:rPr lang="ro-RO" sz="2800" dirty="0" smtClean="0">
                <a:latin typeface="+mj-lt"/>
              </a:rPr>
              <a:t> cu </a:t>
            </a:r>
            <a:r>
              <a:rPr lang="ro-RO" sz="2800" dirty="0" err="1" smtClean="0">
                <a:latin typeface="+mj-lt"/>
              </a:rPr>
              <a:t>bug-fixing-ul</a:t>
            </a:r>
            <a:r>
              <a:rPr lang="ro-RO" sz="2800" dirty="0" smtClean="0">
                <a:latin typeface="+mj-lt"/>
              </a:rPr>
              <a:t> și/sau cu extinderea funcționalității</a:t>
            </a:r>
          </a:p>
        </p:txBody>
      </p:sp>
      <p:pic>
        <p:nvPicPr>
          <p:cNvPr id="18434" name="Picture 2" descr="Imagini pentru explosive combination funny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256" y="1519013"/>
            <a:ext cx="45720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164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274320" lvl="1"/>
            <a:r>
              <a:rPr lang="ro-RO" sz="2800" dirty="0" smtClean="0">
                <a:latin typeface="+mj-lt"/>
              </a:rPr>
              <a:t>Refactorizarea</a:t>
            </a:r>
            <a:endParaRPr lang="ro-RO" sz="2800" dirty="0" smtClean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1779662"/>
            <a:ext cx="5638800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919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Ce este și la ce e bună </a:t>
            </a:r>
            <a:r>
              <a:rPr lang="ro-RO" dirty="0" err="1" smtClean="0"/>
              <a:t>refactorizarea</a:t>
            </a:r>
            <a:r>
              <a:rPr lang="ro-RO" dirty="0" smtClean="0"/>
              <a:t>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852792" cy="3675856"/>
          </a:xfrm>
        </p:spPr>
        <p:txBody>
          <a:bodyPr anchor="ctr"/>
          <a:lstStyle/>
          <a:p>
            <a:pPr marL="274320" lvl="1" algn="just"/>
            <a:r>
              <a:rPr lang="ro-RO" sz="1600" dirty="0" err="1">
                <a:latin typeface="Century Gothic" panose="020B0502020202020204" pitchFamily="34" charset="0"/>
              </a:rPr>
              <a:t>R</a:t>
            </a:r>
            <a:r>
              <a:rPr lang="ro-RO" sz="1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efactorizarea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 </a:t>
            </a:r>
            <a:r>
              <a:rPr lang="ro-RO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codului sau „code </a:t>
            </a:r>
            <a:r>
              <a:rPr lang="ro-RO" sz="1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refactoring</a:t>
            </a:r>
            <a:r>
              <a:rPr lang="ro-RO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” este procesul de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modificare a unei secvențe de program fără </a:t>
            </a:r>
            <a:r>
              <a:rPr lang="ro-RO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a-i schimba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funcționalitatea externă:</a:t>
            </a:r>
          </a:p>
          <a:p>
            <a:pPr marL="548640" lvl="2" algn="just"/>
            <a:r>
              <a:rPr lang="ro-RO" sz="13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Uneori prin </a:t>
            </a:r>
            <a:r>
              <a:rPr lang="ro-RO" sz="13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refactorizare</a:t>
            </a:r>
            <a:r>
              <a:rPr lang="ro-RO" sz="13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 se înțelege simpla reorganizare a codului însă…</a:t>
            </a:r>
          </a:p>
          <a:p>
            <a:pPr marL="548640" lvl="2" algn="just"/>
            <a:r>
              <a:rPr lang="ro-RO" sz="1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D</a:t>
            </a:r>
            <a:r>
              <a:rPr lang="ro-RO" sz="13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eseori prin </a:t>
            </a:r>
            <a:r>
              <a:rPr lang="ro-RO" sz="13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refactorizare</a:t>
            </a:r>
            <a:r>
              <a:rPr lang="ro-RO" sz="13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 funcționalitatea internă </a:t>
            </a:r>
            <a:r>
              <a:rPr lang="ro-RO" sz="13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e schimbată prin optimizarea codului existent sau prin folosirea unor algoritmi mai </a:t>
            </a:r>
            <a:r>
              <a:rPr lang="ro-RO" sz="13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buni. Acest proces se mai numește și „software re-engineering”;</a:t>
            </a:r>
          </a:p>
          <a:p>
            <a:pPr marL="548640" lvl="2" algn="just"/>
            <a:endParaRPr lang="ro-RO" sz="1300" dirty="0" smtClean="0"/>
          </a:p>
          <a:p>
            <a:pPr marL="274320" lvl="1" algn="just"/>
            <a:r>
              <a:rPr lang="ro-RO" sz="17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Refactorizarea</a:t>
            </a:r>
            <a:r>
              <a:rPr lang="ro-RO" sz="17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 </a:t>
            </a:r>
            <a:r>
              <a:rPr lang="ro-RO" sz="17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vizează în principal îmbunătățirea structurală a </a:t>
            </a:r>
            <a:r>
              <a:rPr lang="ro-RO" sz="17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unui codul existent – cod care a fost testat și validat anterior - </a:t>
            </a:r>
            <a:r>
              <a:rPr lang="ro-RO" sz="17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având ca obiective finale:</a:t>
            </a:r>
            <a:endParaRPr lang="ro-RO" dirty="0"/>
          </a:p>
          <a:p>
            <a:pPr marL="864000" lvl="1" indent="-324000" algn="just">
              <a:lnSpc>
                <a:spcPct val="100000"/>
              </a:lnSpc>
              <a:buSzPct val="75000"/>
              <a:buFont typeface="Symbol" charset="2"/>
              <a:buChar char=""/>
            </a:pPr>
            <a:r>
              <a:rPr lang="ro-RO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Reducerea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complexității;</a:t>
            </a:r>
            <a:endParaRPr lang="ro-RO" dirty="0"/>
          </a:p>
          <a:p>
            <a:pPr marL="864000" lvl="1" indent="-324000" algn="just">
              <a:lnSpc>
                <a:spcPct val="100000"/>
              </a:lnSpc>
              <a:buSzPct val="75000"/>
              <a:buFont typeface="Symbol" charset="2"/>
              <a:buChar char=""/>
            </a:pPr>
            <a:r>
              <a:rPr lang="ro-RO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Creșterea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lizibilității </a:t>
            </a:r>
            <a:r>
              <a:rPr lang="ro-RO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și implicit a </a:t>
            </a:r>
            <a:r>
              <a:rPr lang="ro-RO" sz="1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mentenabilității</a:t>
            </a:r>
            <a:r>
              <a:rPr lang="ro-RO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 codului;</a:t>
            </a:r>
            <a:endParaRPr lang="ro-RO" dirty="0"/>
          </a:p>
          <a:p>
            <a:pPr marL="864000" lvl="1" indent="-324000" algn="just">
              <a:lnSpc>
                <a:spcPct val="100000"/>
              </a:lnSpc>
              <a:buSzPct val="75000"/>
              <a:buFont typeface="Symbol" charset="2"/>
              <a:buChar char=""/>
            </a:pPr>
            <a:r>
              <a:rPr lang="ro-RO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Modificarea internă a acestuia în vederea extinderii codului cu noi opțiuni (capacitatea codului de a fi extensibil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);</a:t>
            </a:r>
            <a:endParaRPr lang="ro-RO" dirty="0"/>
          </a:p>
          <a:p>
            <a:pPr marL="274320" lvl="1" algn="just"/>
            <a:endParaRPr lang="ro-RO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Ce nu este </a:t>
            </a:r>
            <a:r>
              <a:rPr lang="ro-RO" dirty="0" err="1" smtClean="0"/>
              <a:t>refactorizarea</a:t>
            </a:r>
            <a:r>
              <a:rPr lang="ro-RO" dirty="0" smtClean="0"/>
              <a:t>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852792" cy="3675856"/>
          </a:xfrm>
        </p:spPr>
        <p:txBody>
          <a:bodyPr anchor="ctr">
            <a:normAutofit/>
          </a:bodyPr>
          <a:lstStyle/>
          <a:p>
            <a:pPr marL="274320" lvl="1" algn="just"/>
            <a:r>
              <a:rPr lang="ro-RO" sz="1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R</a:t>
            </a:r>
            <a:r>
              <a:rPr lang="ro-RO" sz="1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efactorizarea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 </a:t>
            </a:r>
            <a:r>
              <a:rPr lang="ro-RO" sz="1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codului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nu este tot una cu procesul de </a:t>
            </a:r>
            <a:r>
              <a:rPr lang="ro-RO" sz="1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bug-fixing-ul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. În cazul defectelor majore și/sau complicate (defecte provenite din etapele de specificare sau design), procesul de fixare poate implica una sau mai multe etape de </a:t>
            </a:r>
            <a:r>
              <a:rPr lang="ro-RO" sz="1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refactorizare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 a codului existent înainte de fixarea propriu-zisă – însă </a:t>
            </a:r>
            <a:r>
              <a:rPr lang="ro-RO" sz="1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refactorizarea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 se aplică întotdeauna pe codul care funcționează în timp ce fixarea se aplică pe codul care nu funcționează corect.</a:t>
            </a:r>
          </a:p>
          <a:p>
            <a:pPr marL="274320" lvl="1" algn="just"/>
            <a:endParaRPr lang="ro-RO" sz="1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Lato"/>
              <a:ea typeface="Droid Sans Fallback"/>
            </a:endParaRPr>
          </a:p>
          <a:p>
            <a:pPr marL="274320" lvl="1" algn="just"/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Refactorizarea codului nu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este același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lucru cu „Rewrite” sau „Rework”. Rewrite înseamnă reimplementarea unei largi porțiuni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de cod sau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a întregii aplicații fără utilizarea codului sursă inițial. Numai primul caz (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cel de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re-write parțial) este considerat a fi un caz particular de refactorizare și doar atunci când funcționalitatea externă rămâne neschimbată. Decizia de „rework from scratch” sau „total rewriting” se ia în situații excepționale, atunci când versiunea curentă a aplicației se dorește a fi extinsă și/sau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optimizată,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iar codul existent nu poate oferi acest lucru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(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chiar dacă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s-ar </a:t>
            </a:r>
            <a:r>
              <a:rPr lang="ro-RO" sz="1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încerca refactorizarea lui);</a:t>
            </a:r>
          </a:p>
          <a:p>
            <a:pPr marL="274320" lvl="1" algn="just"/>
            <a:endParaRPr lang="ro-RO" sz="1300" dirty="0" smtClean="0"/>
          </a:p>
        </p:txBody>
      </p:sp>
    </p:spTree>
    <p:extLst>
      <p:ext uri="{BB962C8B-B14F-4D97-AF65-F5344CB8AC3E}">
        <p14:creationId xmlns:p14="http://schemas.microsoft.com/office/powerpoint/2010/main" val="62146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Rezultatele </a:t>
            </a:r>
            <a:r>
              <a:rPr lang="ro-RO" dirty="0" smtClean="0"/>
              <a:t>refactorizării </a:t>
            </a:r>
            <a:r>
              <a:rPr lang="ro-RO" dirty="0" smtClean="0"/>
              <a:t>codului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852792" cy="3675856"/>
          </a:xfrm>
        </p:spPr>
        <p:txBody>
          <a:bodyPr anchor="ctr"/>
          <a:lstStyle/>
          <a:p>
            <a:pPr marL="274320" lvl="1" algn="just"/>
            <a:r>
              <a:rPr lang="ro-RO" sz="1600" dirty="0" err="1" smtClean="0">
                <a:latin typeface="Century Gothic" panose="020B0502020202020204" pitchFamily="34" charset="0"/>
              </a:rPr>
              <a:t>Refactorizarea</a:t>
            </a:r>
            <a:r>
              <a:rPr lang="ro-RO" sz="1600" dirty="0" smtClean="0">
                <a:latin typeface="Century Gothic" panose="020B0502020202020204" pitchFamily="34" charset="0"/>
              </a:rPr>
              <a:t> poate produce un cod diferit de la caz la caz, în funcție de obiectivul urmărit. De exemplu dacă obiectivul urmărit este</a:t>
            </a:r>
            <a:r>
              <a:rPr lang="ro-RO" sz="17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:</a:t>
            </a:r>
            <a:endParaRPr lang="ro-RO" dirty="0"/>
          </a:p>
          <a:p>
            <a:pPr marL="864000" lvl="1" indent="-324000" algn="just">
              <a:lnSpc>
                <a:spcPct val="100000"/>
              </a:lnSpc>
              <a:buSzPct val="75000"/>
              <a:buFont typeface="Symbol" charset="2"/>
              <a:buChar char=""/>
            </a:pPr>
            <a:r>
              <a:rPr lang="ro-RO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Reducerea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complexității =&gt; poate produce mai multe componente simple;</a:t>
            </a:r>
            <a:endParaRPr lang="ro-RO" dirty="0"/>
          </a:p>
          <a:p>
            <a:pPr marL="864000" lvl="1" indent="-324000" algn="just">
              <a:lnSpc>
                <a:spcPct val="100000"/>
              </a:lnSpc>
              <a:buSzPct val="75000"/>
              <a:buFont typeface="Symbol" charset="2"/>
              <a:buChar char=""/>
            </a:pPr>
            <a:r>
              <a:rPr lang="ro-RO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Creșterea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lizibilității </a:t>
            </a:r>
            <a:r>
              <a:rPr lang="ro-RO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și implicit a mentenabilității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codului =&gt; o serie de componente simple pot fi grupate în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expresii/funcții/clase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mai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complexe,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dar mai elegante, care pot fi utilizate mai ușor în diferite părți ale aplicației;</a:t>
            </a:r>
            <a:endParaRPr lang="ro-RO" dirty="0"/>
          </a:p>
          <a:p>
            <a:pPr marL="864000" lvl="1" indent="-324000" algn="just">
              <a:lnSpc>
                <a:spcPct val="100000"/>
              </a:lnSpc>
              <a:buSzPct val="75000"/>
              <a:buFont typeface="Symbol" charset="2"/>
              <a:buChar char=""/>
            </a:pPr>
            <a:r>
              <a:rPr lang="ro-RO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Modificarea internă a acestuia în vederea extinderii codului cu noi opțiuni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=&gt; apar noi nivele de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abstractizate situate </a:t>
            </a:r>
            <a:r>
              <a:rPr lang="ro-RO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ato"/>
                <a:ea typeface="Droid Sans Fallback"/>
              </a:rPr>
              <a:t>deasupra nivelelor deja existente (de tipul interfețelor sau claselor de bază);</a:t>
            </a:r>
            <a:endParaRPr lang="ro-RO" dirty="0"/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Prin urmare, înainte de a realiza o </a:t>
            </a:r>
            <a:r>
              <a:rPr lang="ro-RO" sz="1600" dirty="0" err="1" smtClean="0">
                <a:latin typeface="Century Gothic" panose="020B0502020202020204" pitchFamily="34" charset="0"/>
              </a:rPr>
              <a:t>refactorizare</a:t>
            </a:r>
            <a:r>
              <a:rPr lang="ro-RO" sz="1600" dirty="0" smtClean="0">
                <a:latin typeface="Century Gothic" panose="020B0502020202020204" pitchFamily="34" charset="0"/>
              </a:rPr>
              <a:t> va trebui să îmi aleg modalitatea/tehnica în care urmează să </a:t>
            </a:r>
            <a:r>
              <a:rPr lang="ro-RO" sz="1600" dirty="0" err="1" smtClean="0">
                <a:latin typeface="Century Gothic" panose="020B0502020202020204" pitchFamily="34" charset="0"/>
              </a:rPr>
              <a:t>refactorizez</a:t>
            </a:r>
            <a:r>
              <a:rPr lang="ro-RO" sz="1600" dirty="0" smtClean="0">
                <a:latin typeface="Century Gothic" panose="020B0502020202020204" pitchFamily="34" charset="0"/>
              </a:rPr>
              <a:t> codul.</a:t>
            </a:r>
            <a:endParaRPr lang="ro-RO" sz="1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26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Tehnici de </a:t>
            </a:r>
            <a:r>
              <a:rPr lang="ro-RO" dirty="0" err="1" smtClean="0"/>
              <a:t>refactorizare</a:t>
            </a:r>
            <a:r>
              <a:rPr lang="ro-RO" dirty="0" smtClean="0"/>
              <a:t> a codului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852792" cy="3675856"/>
          </a:xfrm>
        </p:spPr>
        <p:txBody>
          <a:bodyPr anchor="ctr">
            <a:normAutofit/>
          </a:bodyPr>
          <a:lstStyle/>
          <a:p>
            <a:pPr algn="just"/>
            <a:r>
              <a:rPr lang="ro-RO" sz="1600" dirty="0">
                <a:latin typeface="Century Gothic" panose="020B0502020202020204" pitchFamily="34" charset="0"/>
              </a:rPr>
              <a:t>Tehnici pentru </a:t>
            </a:r>
            <a:r>
              <a:rPr lang="ro-RO" sz="1600" dirty="0" smtClean="0">
                <a:latin typeface="Century Gothic" panose="020B0502020202020204" pitchFamily="34" charset="0"/>
              </a:rPr>
              <a:t>îmbunătățirea </a:t>
            </a:r>
            <a:r>
              <a:rPr lang="ro-RO" sz="1600" dirty="0">
                <a:latin typeface="Century Gothic" panose="020B0502020202020204" pitchFamily="34" charset="0"/>
              </a:rPr>
              <a:t>denumirii și localizării codului:</a:t>
            </a:r>
          </a:p>
          <a:p>
            <a:pPr lvl="1" algn="just"/>
            <a:r>
              <a:rPr lang="ro-RO" sz="1600" dirty="0">
                <a:latin typeface="Century Gothic" panose="020B0502020202020204" pitchFamily="34" charset="0"/>
              </a:rPr>
              <a:t>Mutarea </a:t>
            </a:r>
            <a:r>
              <a:rPr lang="ro-RO" sz="1600" dirty="0" smtClean="0">
                <a:latin typeface="Century Gothic" panose="020B0502020202020204" pitchFamily="34" charset="0"/>
              </a:rPr>
              <a:t>definiței unei </a:t>
            </a:r>
            <a:r>
              <a:rPr lang="ro-RO" sz="1600" dirty="0">
                <a:latin typeface="Century Gothic" panose="020B0502020202020204" pitchFamily="34" charset="0"/>
              </a:rPr>
              <a:t>variabile, constante, funcție, etc. într-un </a:t>
            </a:r>
            <a:r>
              <a:rPr lang="ro-RO" sz="1600" dirty="0" smtClean="0">
                <a:latin typeface="Century Gothic" panose="020B0502020202020204" pitchFamily="34" charset="0"/>
              </a:rPr>
              <a:t>fișier </a:t>
            </a:r>
            <a:r>
              <a:rPr lang="ro-RO" sz="1600" dirty="0">
                <a:latin typeface="Century Gothic" panose="020B0502020202020204" pitchFamily="34" charset="0"/>
              </a:rPr>
              <a:t>(sau într-o clasă) care </a:t>
            </a:r>
            <a:r>
              <a:rPr lang="ro-RO" sz="1600" dirty="0" smtClean="0">
                <a:latin typeface="Century Gothic" panose="020B0502020202020204" pitchFamily="34" charset="0"/>
              </a:rPr>
              <a:t>ilustrează </a:t>
            </a:r>
            <a:r>
              <a:rPr lang="ro-RO" sz="1600" dirty="0">
                <a:latin typeface="Century Gothic" panose="020B0502020202020204" pitchFamily="34" charset="0"/>
              </a:rPr>
              <a:t>mai bine </a:t>
            </a:r>
            <a:r>
              <a:rPr lang="ro-RO" sz="1600" dirty="0" smtClean="0">
                <a:latin typeface="Century Gothic" panose="020B0502020202020204" pitchFamily="34" charset="0"/>
              </a:rPr>
              <a:t>apartenența funcțională </a:t>
            </a:r>
            <a:r>
              <a:rPr lang="ro-RO" sz="1600" dirty="0">
                <a:latin typeface="Century Gothic" panose="020B0502020202020204" pitchFamily="34" charset="0"/>
              </a:rPr>
              <a:t>de aceasta;</a:t>
            </a:r>
            <a:endParaRPr lang="en-US" sz="1600" dirty="0">
              <a:latin typeface="Century Gothic" panose="020B0502020202020204" pitchFamily="34" charset="0"/>
            </a:endParaRPr>
          </a:p>
          <a:p>
            <a:pPr lvl="1" algn="just"/>
            <a:endParaRPr lang="ro-RO" sz="1600" dirty="0">
              <a:latin typeface="Century Gothic" panose="020B0502020202020204" pitchFamily="34" charset="0"/>
            </a:endParaRPr>
          </a:p>
          <a:p>
            <a:pPr lvl="1" algn="just"/>
            <a:r>
              <a:rPr lang="ro-RO" sz="1600" dirty="0">
                <a:latin typeface="Century Gothic" panose="020B0502020202020204" pitchFamily="34" charset="0"/>
              </a:rPr>
              <a:t>Redenumirea </a:t>
            </a:r>
            <a:r>
              <a:rPr lang="ro-RO" sz="1600" dirty="0" smtClean="0">
                <a:latin typeface="Century Gothic" panose="020B0502020202020204" pitchFamily="34" charset="0"/>
              </a:rPr>
              <a:t>unei </a:t>
            </a:r>
            <a:r>
              <a:rPr lang="ro-RO" sz="1600" dirty="0">
                <a:latin typeface="Century Gothic" panose="020B0502020202020204" pitchFamily="34" charset="0"/>
              </a:rPr>
              <a:t>variabile, constante, funcție, etc. într-un </a:t>
            </a:r>
            <a:r>
              <a:rPr lang="ro-RO" sz="1600" dirty="0" smtClean="0">
                <a:latin typeface="Century Gothic" panose="020B0502020202020204" pitchFamily="34" charset="0"/>
              </a:rPr>
              <a:t>fișier </a:t>
            </a:r>
            <a:r>
              <a:rPr lang="ro-RO" sz="1600" dirty="0">
                <a:latin typeface="Century Gothic" panose="020B0502020202020204" pitchFamily="34" charset="0"/>
              </a:rPr>
              <a:t>(sau într-o clasă) care să reflecte mai bine scopul/utilitatea acesteia;</a:t>
            </a:r>
            <a:endParaRPr lang="en-US" sz="1600" dirty="0">
              <a:latin typeface="Century Gothic" panose="020B0502020202020204" pitchFamily="34" charset="0"/>
            </a:endParaRPr>
          </a:p>
          <a:p>
            <a:pPr lvl="1" algn="just"/>
            <a:endParaRPr lang="ro-RO" sz="1600" dirty="0">
              <a:latin typeface="Century Gothic" panose="020B0502020202020204" pitchFamily="34" charset="0"/>
            </a:endParaRPr>
          </a:p>
          <a:p>
            <a:pPr lvl="1" algn="just"/>
            <a:r>
              <a:rPr lang="ro-RO" sz="1600" dirty="0">
                <a:latin typeface="Century Gothic" panose="020B0502020202020204" pitchFamily="34" charset="0"/>
              </a:rPr>
              <a:t>Pull Up/Push Down – cazuri particulare de mutare folosite în OOP pentru a evidenția deplasarea unor membrii în cadrul ierarhiei de clase (mutare într-o super clasă respectiv mutare într-o sub clasă</a:t>
            </a:r>
            <a:r>
              <a:rPr lang="ro-RO" sz="1600" dirty="0" smtClean="0">
                <a:latin typeface="Century Gothic" panose="020B0502020202020204" pitchFamily="34" charset="0"/>
              </a:rPr>
              <a:t>).</a:t>
            </a:r>
            <a:endParaRPr lang="ro-RO" sz="1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08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err="1" smtClean="0"/>
              <a:t>RubyMine</a:t>
            </a:r>
            <a:r>
              <a:rPr lang="ro-RO" dirty="0" smtClean="0"/>
              <a:t>: </a:t>
            </a:r>
            <a:r>
              <a:rPr lang="ro-RO" dirty="0" err="1" smtClean="0"/>
              <a:t>Move</a:t>
            </a:r>
            <a:r>
              <a:rPr lang="ro-RO" dirty="0" smtClean="0"/>
              <a:t> </a:t>
            </a:r>
            <a:r>
              <a:rPr lang="ro-RO" dirty="0" err="1" smtClean="0"/>
              <a:t>methods</a:t>
            </a:r>
            <a:r>
              <a:rPr lang="ro-RO" dirty="0" smtClean="0"/>
              <a:t> -&gt; New </a:t>
            </a:r>
            <a:r>
              <a:rPr lang="ro-RO" dirty="0" err="1" smtClean="0"/>
              <a:t>Class</a:t>
            </a:r>
            <a:endParaRPr lang="ro-RO" dirty="0"/>
          </a:p>
        </p:txBody>
      </p:sp>
      <p:pic>
        <p:nvPicPr>
          <p:cNvPr id="8194" name="Picture 2" descr="Imagini pentru move method refactoring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479" y="1348705"/>
            <a:ext cx="54578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0205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err="1" smtClean="0"/>
              <a:t>NetBeans</a:t>
            </a:r>
            <a:r>
              <a:rPr lang="ro-RO" dirty="0" smtClean="0"/>
              <a:t>: </a:t>
            </a:r>
            <a:r>
              <a:rPr lang="ro-RO" dirty="0" err="1" smtClean="0"/>
              <a:t>Rename</a:t>
            </a:r>
            <a:r>
              <a:rPr lang="ro-RO" dirty="0" smtClean="0"/>
              <a:t> </a:t>
            </a:r>
            <a:r>
              <a:rPr lang="ro-RO" dirty="0" err="1" smtClean="0"/>
              <a:t>method</a:t>
            </a:r>
            <a:endParaRPr lang="ro-RO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3809" y="1418684"/>
            <a:ext cx="4727037" cy="3529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784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Android Studio: </a:t>
            </a:r>
            <a:r>
              <a:rPr lang="ro-RO" dirty="0" err="1" smtClean="0"/>
              <a:t>Pull</a:t>
            </a:r>
            <a:r>
              <a:rPr lang="ro-RO" dirty="0" smtClean="0"/>
              <a:t> </a:t>
            </a:r>
            <a:r>
              <a:rPr lang="ro-RO" dirty="0" err="1" smtClean="0"/>
              <a:t>Up</a:t>
            </a:r>
            <a:endParaRPr lang="ro-RO" dirty="0"/>
          </a:p>
        </p:txBody>
      </p:sp>
      <p:pic>
        <p:nvPicPr>
          <p:cNvPr id="7170" name="Picture 2" descr="Imagini pentru pull up refactoring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6239" y="1348705"/>
            <a:ext cx="47720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1761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zentare pe ecran lat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60000"/>
                <a:satMod val="150000"/>
              </a:schemeClr>
            </a:gs>
            <a:gs pos="100000">
              <a:schemeClr val="phClr">
                <a:tint val="97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WidescreenPresentation</Template>
  <TotalTime>0</TotalTime>
  <Words>993</Words>
  <Application>Microsoft Office PowerPoint</Application>
  <PresentationFormat>On-screen Show (16:9)</PresentationFormat>
  <Paragraphs>117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Calibri</vt:lpstr>
      <vt:lpstr>Century Gothic</vt:lpstr>
      <vt:lpstr>Droid Sans Fallback</vt:lpstr>
      <vt:lpstr>Lato</vt:lpstr>
      <vt:lpstr>Symbol</vt:lpstr>
      <vt:lpstr>Tw Cen MT</vt:lpstr>
      <vt:lpstr>Wingdings</vt:lpstr>
      <vt:lpstr>Wingdings 2</vt:lpstr>
      <vt:lpstr>Prezentare pe ecran lat</vt:lpstr>
      <vt:lpstr>REFACTORIZAREA (IDE)</vt:lpstr>
      <vt:lpstr>Refactorizare</vt:lpstr>
      <vt:lpstr>Ce este și la ce e bună refactorizarea?</vt:lpstr>
      <vt:lpstr>Ce nu este refactorizarea?</vt:lpstr>
      <vt:lpstr>Rezultatele refactorizării codului</vt:lpstr>
      <vt:lpstr>Tehnici de refactorizare a codului</vt:lpstr>
      <vt:lpstr>RubyMine: Move methods -&gt; New Class</vt:lpstr>
      <vt:lpstr>NetBeans: Rename method</vt:lpstr>
      <vt:lpstr>Android Studio: Pull Up</vt:lpstr>
      <vt:lpstr>Tehnici de refactorizare a codului</vt:lpstr>
      <vt:lpstr>Android Studio: Extract constant</vt:lpstr>
      <vt:lpstr>Android Studio: Extract field</vt:lpstr>
      <vt:lpstr>Android Studio: Extract Interface</vt:lpstr>
      <vt:lpstr>Tehnici de refactorizare a codului</vt:lpstr>
      <vt:lpstr>Xamarin: Encapsulate field</vt:lpstr>
      <vt:lpstr>IntelliJ: Replace Constuctor with Factory Method</vt:lpstr>
      <vt:lpstr>Bune practici pentru refactorizare</vt:lpstr>
      <vt:lpstr>Bune practici pentru refactorizare</vt:lpstr>
      <vt:lpstr>Restaurează codul inițial atunci când refactorizarea eșuează (folosind un version control system)</vt:lpstr>
      <vt:lpstr>Creează-ți o suită de teste înainte de a realiza prima operație de refactorizare</vt:lpstr>
      <vt:lpstr>Refactorizează în pași cât mai mici</vt:lpstr>
      <vt:lpstr>Testează modificările după fiecare refactorizare</vt:lpstr>
      <vt:lpstr>Refactorizează codul automat (folosind un IDE) și nu refactoriza manual decât în situații excepționale</vt:lpstr>
      <vt:lpstr>Nu combina în același pas refactorizarea cu bug-fixing-ul și/sau cu extinderea funcționalității</vt:lpstr>
      <vt:lpstr>Refactorizarea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2017-03-18T20:31:45Z</dcterms:created>
  <dcterms:modified xsi:type="dcterms:W3CDTF">2017-03-20T01:59:01Z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1048</vt:i4>
  </property>
  <property fmtid="{D5CDD505-2E9C-101B-9397-08002B2CF9AE}" pid="3" name="_Version">
    <vt:lpwstr>12.0.4518</vt:lpwstr>
  </property>
</Properties>
</file>

<file path=docProps/thumbnail.jpeg>
</file>